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5" r:id="rId4"/>
    <p:sldMasterId id="2147483670" r:id="rId5"/>
    <p:sldMasterId id="2147483648" r:id="rId6"/>
  </p:sldMasterIdLst>
  <p:notesMasterIdLst>
    <p:notesMasterId r:id="rId43"/>
  </p:notesMasterIdLst>
  <p:handoutMasterIdLst>
    <p:handoutMasterId r:id="rId44"/>
  </p:handoutMasterIdLst>
  <p:sldIdLst>
    <p:sldId id="540" r:id="rId7"/>
    <p:sldId id="361" r:id="rId8"/>
    <p:sldId id="547" r:id="rId9"/>
    <p:sldId id="2147472905" r:id="rId10"/>
    <p:sldId id="2147472906" r:id="rId11"/>
    <p:sldId id="536" r:id="rId12"/>
    <p:sldId id="2147472907" r:id="rId13"/>
    <p:sldId id="2147472908" r:id="rId14"/>
    <p:sldId id="2147472909" r:id="rId15"/>
    <p:sldId id="2147472910" r:id="rId16"/>
    <p:sldId id="2147472911" r:id="rId17"/>
    <p:sldId id="2147472913" r:id="rId18"/>
    <p:sldId id="2147472914" r:id="rId19"/>
    <p:sldId id="2147472915" r:id="rId20"/>
    <p:sldId id="2147472916" r:id="rId21"/>
    <p:sldId id="541" r:id="rId22"/>
    <p:sldId id="483" r:id="rId23"/>
    <p:sldId id="517" r:id="rId24"/>
    <p:sldId id="531" r:id="rId25"/>
    <p:sldId id="533" r:id="rId26"/>
    <p:sldId id="532" r:id="rId27"/>
    <p:sldId id="519" r:id="rId28"/>
    <p:sldId id="543" r:id="rId29"/>
    <p:sldId id="489" r:id="rId30"/>
    <p:sldId id="493" r:id="rId31"/>
    <p:sldId id="494" r:id="rId32"/>
    <p:sldId id="506" r:id="rId33"/>
    <p:sldId id="497" r:id="rId34"/>
    <p:sldId id="537" r:id="rId35"/>
    <p:sldId id="511" r:id="rId36"/>
    <p:sldId id="544" r:id="rId37"/>
    <p:sldId id="539" r:id="rId38"/>
    <p:sldId id="2147472904" r:id="rId39"/>
    <p:sldId id="508" r:id="rId40"/>
    <p:sldId id="521" r:id="rId41"/>
    <p:sldId id="545" r:id="rId42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76F020F-7659-6DDD-4E11-7C65666750DB}" name="John Sales" initials="JS" userId="S::jsales1@mdot.state.md.us::baec00f0-c324-4d21-9af2-94a1c4991460" providerId="AD"/>
  <p188:author id="{FD417714-9B24-842A-3FEC-8FF0D7AB42F3}" name="Kim Troiani" initials="KT" userId="S::ktroiani_rkk.com#ext#@mdotgov.onmicrosoft.com::575ee131-6584-4c4d-9567-792e7f693008" providerId="AD"/>
  <p188:author id="{E260F32A-A5A3-2114-FB8E-F20764CE0E3F}" name="Cheryl Sparks" initials="CS" userId="S::csparks@mdot.state.md.us::b8e99371-7a10-4992-a152-9b79503f3d5c" providerId="AD"/>
  <p188:author id="{7A73B12E-A9A1-6532-79EB-2E7C1F099481}" name="James Harkness" initials="JH" userId="S::jharkness@mdot.state.md.us::1577b011-de28-467a-9828-fe717d085ca1" providerId="AD"/>
  <p188:author id="{816B0449-06E0-928D-AEA6-8D2B3155608B}" name="Caitlin Eversmier" initials="CE" userId="S::ceversmier_rkk.com#ext#@mdotgov.onmicrosoft.com::712899c7-cf28-4d91-b6a7-1354a3b053ab" providerId="AD"/>
  <p188:author id="{31420F68-B8D0-608B-DB8A-9ECF717FDA14}" name="Caitlin Eversmier" initials="CE" userId="S::ceversmier@rkk.com::3a792093-13d6-4c1f-bb75-16365eae56ea" providerId="AD"/>
  <p188:author id="{C9ACAA94-FD75-2C9E-3FA9-F0802C44DF44}" name="Kim Troiani" initials="KT" userId="S::ktroiani@rkk.com::2496e1a4-7bdc-4539-9eda-8ad9ede21b2c" providerId="AD"/>
  <p188:author id="{AE0F10DA-D399-ADC7-0863-442024E5A1D7}" name="Brian Wolfe" initials="BW" userId="S::bwolfe3@mdot.state.md.us::02667369-ce25-4b41-818a-022908090def" providerId="AD"/>
  <p188:author id="{704F83E3-0956-BCDF-FDFB-A3D24AA61692}" name="Pilar Helm" initials="PH" userId="S::phelm1@mdot.state.md.us::3eb6772b-d044-4290-a8a4-484bbd1d4f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3360"/>
    <a:srgbClr val="FFFFFF"/>
    <a:srgbClr val="000000"/>
    <a:srgbClr val="A2CD60"/>
    <a:srgbClr val="6CCBD6"/>
    <a:srgbClr val="D6D8DB"/>
    <a:srgbClr val="4783B6"/>
    <a:srgbClr val="202F5E"/>
    <a:srgbClr val="41B048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4FDCE1-B1AE-4BA3-9752-6A7EA9905E09}" v="18" dt="2026-02-02T17:20:52.6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52" autoAdjust="0"/>
    <p:restoredTop sz="81096" autoAdjust="0"/>
  </p:normalViewPr>
  <p:slideViewPr>
    <p:cSldViewPr snapToGrid="0">
      <p:cViewPr varScale="1">
        <p:scale>
          <a:sx n="102" d="100"/>
          <a:sy n="102" d="100"/>
        </p:scale>
        <p:origin x="18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50" Type="http://schemas.microsoft.com/office/2018/10/relationships/authors" Target="author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8843A69-CFCD-C16C-1924-D0A3D83154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D4F294-FB2F-C7E1-96EF-537BA4E24D4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2962" y="1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/>
            </a:lvl1pPr>
          </a:lstStyle>
          <a:p>
            <a:fld id="{839C9AED-47D7-3643-8240-82602922FDE1}" type="datetimeFigureOut">
              <a:rPr lang="en-US" smtClean="0"/>
              <a:t>2/16/26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D1CA24-5276-70A7-46B7-1148259E3E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173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FE553-12A1-FA59-F692-27C1710F83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2962" y="9119173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fld id="{45929658-5074-A642-A063-F6AAF5FA2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1587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D4276EC9-DB11-4AE4-BF21-5475E0ABEAF9}" type="datetimeFigureOut">
              <a:rPr lang="en-US" smtClean="0"/>
              <a:t>2/16/26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3D0B73B5-D46A-4B7D-9F58-141077487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21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28675" y="169863"/>
            <a:ext cx="1897063" cy="1068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1237581"/>
            <a:ext cx="5852160" cy="8193756"/>
          </a:xfrm>
        </p:spPr>
        <p:txBody>
          <a:bodyPr/>
          <a:lstStyle/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B73B5-D46A-4B7D-9F58-14107748748D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05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B73B5-D46A-4B7D-9F58-1410774874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67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B73B5-D46A-4B7D-9F58-1410774874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39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850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9D53B-5514-2A40-A6F6-57857E85C9C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650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F6E5C3-7DD9-7742-CAD2-6216A2B2C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F10898-E8B3-87DB-700A-03DA040EFF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12D00A-BA76-CF65-6E99-11F953E505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27CB5-F813-3FBC-0030-E516D20FE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8507">
              <a:defRPr/>
            </a:pPr>
            <a:fld id="{0009D53B-5514-2A40-A6F6-57857E85C9C8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48507">
                <a:defRPr/>
              </a:pPr>
              <a:t>12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481953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8507"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B73B5-D46A-4B7D-9F58-14107748748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19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8507"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B73B5-D46A-4B7D-9F58-14107748748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320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58F93-74A4-E6D8-E954-92B3AD324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BE35D1-44C7-DF9B-404C-D39A75EBEC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05110F-6D79-07DF-7EB9-47EAACF2CD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>
              <a:solidFill>
                <a:srgbClr val="000000"/>
              </a:solidFill>
              <a:highlight>
                <a:srgbClr val="FFFFFF"/>
              </a:highlight>
              <a:cs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6366E-3FF0-D682-7187-CB01C6885A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8507">
              <a:defRPr/>
            </a:pPr>
            <a:fld id="{0FF66D4B-99A0-4690-9F9B-EAEA9CC45A35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48507">
                <a:defRPr/>
              </a:pPr>
              <a:t>15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955595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CD936-D0D3-D118-AF9B-24D627DFC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E26FCA-96A4-BB93-925B-64C62C5636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CB73BD-E538-4BAA-F084-E8E1AB6A80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5B7A9015-231D-9262-EE20-7377DF837FC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5A2EB-D585-7777-93FE-F581DB2E525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D6478-1B32-E5A2-5FEA-3F342E3726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D4B-99A0-4690-9F9B-EAEA9CC45A3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4883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06429-C1FC-0F47-1EB8-DC1ADB8CC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7FA1F0-CE91-78D7-2E3D-3A4E6620A0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6CBA17-218D-1C8F-6353-093230EE3A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8507">
              <a:defRPr/>
            </a:pPr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09777EB4-D3E6-025E-F9CF-A9B1C4DEDC8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40BEA-CB52-9178-8FA9-6DA3C60C40C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9AF3C-0C06-0B0B-7F79-5A3DF46D91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D4B-99A0-4690-9F9B-EAEA9CC45A3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458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EC4E1-3ED5-15C3-F5B6-B37079C56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7A8E38-A724-435A-70D5-6DCE35DFBE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481F68-332B-F25F-BC49-2718C416E4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8507">
              <a:defRPr/>
            </a:pPr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351D1620-7C67-499D-51D6-2C56B729582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8E0CF-7F6D-0EA1-2D06-485FE7596E4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1B919-C9EE-8446-577E-86D594401A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D4B-99A0-4690-9F9B-EAEA9CC45A3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87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3365500" cy="1893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77875" y="3321167"/>
            <a:ext cx="5852160" cy="5798308"/>
          </a:xfrm>
        </p:spPr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D4B-99A0-4690-9F9B-EAEA9CC45A3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675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8F2CC-4E85-693E-53A0-2A03E6131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C70476-54B6-CC34-1F87-1341CC007E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25AE65-471A-54AF-FA6C-92A1A4E8DF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477F9291-6B06-3B8B-7943-6AB6552BC6D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E4C56-E826-9654-2303-0CC32DF63D5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B93FF-83D3-1200-8499-71C6FBECE6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D4B-99A0-4690-9F9B-EAEA9CC45A3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357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B9247-979C-2093-4FB0-459B924C0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0D5E86-1DF2-C288-2FB4-B73EC68F8B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28DD64-53F9-AFFD-8F70-B5F66A3809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F5AAF2AD-422E-E16C-3FF8-2FB744989EF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2096B-2DB4-FEB8-41F7-1FD4A2B414E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1A0D4-D243-05C2-9610-F54ADC5A52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D4B-99A0-4690-9F9B-EAEA9CC45A3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874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23B3A-601A-693C-23AF-B81CF2D8F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42AB14-61BC-F403-5BC0-B2B097BABB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9A9744-5CBB-89D1-8690-1D0C46BFB6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07AC02D9-555A-05E9-00A3-995FEC6B6E6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00885-EFA3-07F7-E1C7-E2AAC10425A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4F72B-76EB-4DD0-61D4-4D9F955FA1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D4B-99A0-4690-9F9B-EAEA9CC45A3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335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60D84-4A4D-9F54-5AC1-79D13F2E3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8D942D-C39E-C2DA-3225-882EE5B7D4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1D3210-18DB-B35B-48C0-A8C77BB948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>
              <a:solidFill>
                <a:srgbClr val="000000"/>
              </a:solidFill>
              <a:highlight>
                <a:srgbClr val="FFFFFF"/>
              </a:highlight>
              <a:cs typeface="Calibri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DFBD5EA3-AF50-A074-EDF6-20D60CF9E88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defTabSz="948507">
              <a:defRPr/>
            </a:pPr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FE268-15D6-9D2F-7329-763E9B7605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48507">
              <a:defRPr/>
            </a:pPr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1BCA9-288E-B091-07BB-855E18BD74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8507">
              <a:defRPr/>
            </a:pPr>
            <a:fld id="{0FF66D4B-99A0-4690-9F9B-EAEA9CC45A35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48507">
                <a:defRPr/>
              </a:pPr>
              <a:t>22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212109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1521B-D77D-73CB-8EA5-92B01BB14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C6CE3A-8EE2-9D94-D797-52B7035A1E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4C30A1-7A9C-3313-8CEE-FEEF026F09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8BEC6F96-EA40-384C-C7BA-08BB5C61C91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8A6B0-774D-2215-8414-80F64B897FD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BB0AF-E299-2D8C-BA0F-875FA93D4E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D4B-99A0-4690-9F9B-EAEA9CC45A3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326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D1919-8ED3-46A3-D848-6388E12E6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1BE11F-EAAA-881E-CDC0-EB1302A78B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226894-6E87-4A56-9026-F7FEC0B90C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C3D6520F-5F82-08E9-AFD1-7A3B4A56F47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DB8B8-22FC-E966-6DDC-E94317A17F7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86BA0-5DBC-D1AB-F1F4-D308318C3B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D4B-99A0-4690-9F9B-EAEA9CC45A3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5111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72F2A-7FB8-5506-976F-C1B88A195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D794F8-42C6-8247-D98E-45158FBA1E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BA1040-2C84-5894-21D4-EDBB5FE0DA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C04E10CC-C65E-A87D-01B4-CB7ABBE8500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702D2-8649-2BFD-7684-0E0B4BCE864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CD82B-C5FB-6CFE-B6BD-C563BA9813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D4B-99A0-4690-9F9B-EAEA9CC45A3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672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589F6-7B8B-B664-B172-4D064A94F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C7F875-6A8C-EA1F-5792-027DF1832C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D1B900-C30A-8036-3831-C02C39CF3C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B7C2F65-41E5-E06D-1C27-414224E7370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A8C911-2C11-70BC-C738-71D8D8641EA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374BF-F60D-B71D-251B-5EA90DA57D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D4B-99A0-4690-9F9B-EAEA9CC45A3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891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78E59-89AE-16E7-00DA-F7BEBF199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5EF0D2-60D0-3E8B-BD82-5E3126AA00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8F7070-1ABE-B2B8-804D-CC2ACC03C7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81BC1E65-D643-F615-793B-EE5A8CFBE10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96A5-DF96-678B-9500-EBBC366C7AC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27CB5-2581-0CAF-F85D-41F4B224DB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D4B-99A0-4690-9F9B-EAEA9CC45A3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476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850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B73B5-D46A-4B7D-9F58-14107748748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357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8507">
              <a:defRPr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B73B5-D46A-4B7D-9F58-1410774874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395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DFE8B-BC2B-E84B-C015-282A8CB2D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E01A8E-693F-C3AF-2940-F7685770A2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10AB48-0522-0309-3268-80251580D5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8507">
              <a:defRPr/>
            </a:pPr>
            <a:endParaRPr lang="en-US" sz="1400" dirty="0">
              <a:cs typeface="Calibri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5F355195-3C4D-74D4-0A63-4B52C151814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FE712-AD77-9D20-8ED7-D69AAF35FA9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D6B52-255A-059F-C056-5342AE5C88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D4B-99A0-4690-9F9B-EAEA9CC45A3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5224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A8CA1-A3BF-1D3D-E829-EC485C851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C74975-16D6-E068-651C-0FE44B4CBC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1F2618-A044-88AD-F105-80455E9C9C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>
              <a:solidFill>
                <a:srgbClr val="000000"/>
              </a:solidFill>
              <a:highlight>
                <a:srgbClr val="FFFFFF"/>
              </a:highlight>
              <a:cs typeface="Calibri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5886C407-B159-AD43-A81A-8B3AC54E58A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defTabSz="948507">
              <a:defRPr/>
            </a:pPr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374EC-AAF8-0843-4349-FFEA139B69A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48507">
              <a:defRPr/>
            </a:pPr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83E86-B06D-D0FF-B35A-AAEBAD1C07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8507">
              <a:defRPr/>
            </a:pPr>
            <a:fld id="{0FF66D4B-99A0-4690-9F9B-EAEA9CC45A35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48507">
                <a:defRPr/>
              </a:pPr>
              <a:t>30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646653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B73B5-D46A-4B7D-9F58-14107748748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880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90C6B4-EA8B-4EE1-8E7A-DAC70C1A045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459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794EE-AB41-4ECA-E5C8-8C1C621D1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A78615-D852-6702-02AB-D78F555910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DDF86A-3A65-11F2-83D2-3F4924BAD3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3946C7EE-E758-C0A9-0FB0-FB071DFED0F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AB160-2684-CD3C-BF30-95F4BE46F7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550D1-7283-6F34-5AEE-1ECD1BBC22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D4B-99A0-4690-9F9B-EAEA9CC45A3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421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B73B5-D46A-4B7D-9F58-14107748748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010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A8AC-D407-E88C-7217-3030E949A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DC5F6C-6378-35E5-0ECB-2AE46C216A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642938"/>
            <a:ext cx="3170238" cy="17827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6D4E05-0B6C-8FEC-CAAB-4BA0CC508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875" y="2526264"/>
            <a:ext cx="5852160" cy="6533051"/>
          </a:xfrm>
        </p:spPr>
        <p:txBody>
          <a:bodyPr/>
          <a:lstStyle/>
          <a:p>
            <a:endParaRPr lang="en-US" sz="1400" b="1" i="1" dirty="0">
              <a:solidFill>
                <a:srgbClr val="000000"/>
              </a:solidFill>
              <a:highlight>
                <a:srgbClr val="FFFFFF"/>
              </a:highlight>
              <a:cs typeface="Calibri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95953342-B24C-86B4-388D-39A6D618B8B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defTabSz="948507">
              <a:defRPr/>
            </a:pPr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4D7224-3AF2-1599-B918-BA330DF39D6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48507">
              <a:defRPr/>
            </a:pPr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86E41-891B-2E5B-B536-59381B0BA3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8507">
              <a:defRPr/>
            </a:pPr>
            <a:fld id="{0FF66D4B-99A0-4690-9F9B-EAEA9CC45A35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48507">
                <a:defRPr/>
              </a:pPr>
              <a:t>35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84275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47279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B73B5-D46A-4B7D-9F58-1410774874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42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433091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B73B5-D46A-4B7D-9F58-1410774874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85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B73B5-D46A-4B7D-9F58-1410774874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78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4264025" cy="23987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3826493"/>
            <a:ext cx="5852160" cy="543782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B73B5-D46A-4B7D-9F58-1410774874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68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4576763" cy="2574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3935888"/>
            <a:ext cx="5852160" cy="53043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B73B5-D46A-4B7D-9F58-1410774874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286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B73B5-D46A-4B7D-9F58-1410774874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2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ng shot of a bridge over water&#10;&#10;AI-generated content may be incorrect.">
            <a:extLst>
              <a:ext uri="{FF2B5EF4-FFF2-40B4-BE49-F238E27FC236}">
                <a16:creationId xmlns:a16="http://schemas.microsoft.com/office/drawing/2014/main" id="{0754981F-5394-B7F7-500F-2A382093AD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98FED0-2E50-4F44-2597-2400FD4C7057}"/>
              </a:ext>
            </a:extLst>
          </p:cNvPr>
          <p:cNvSpPr/>
          <p:nvPr userDrawn="1"/>
        </p:nvSpPr>
        <p:spPr>
          <a:xfrm>
            <a:off x="-1" y="3910361"/>
            <a:ext cx="12192000" cy="2947639"/>
          </a:xfrm>
          <a:prstGeom prst="rect">
            <a:avLst/>
          </a:prstGeom>
          <a:solidFill>
            <a:srgbClr val="1D336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38697EC-E3E9-A12B-2961-8F2A8F1A49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541" y="4459905"/>
            <a:ext cx="10596981" cy="1519518"/>
          </a:xfrm>
        </p:spPr>
        <p:txBody>
          <a:bodyPr anchor="t" anchorCtr="0">
            <a:normAutofit/>
          </a:bodyPr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96A1D76-B5D7-E132-75FC-42E44CAB53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542" y="5933746"/>
            <a:ext cx="4974940" cy="540141"/>
          </a:xfrm>
        </p:spPr>
        <p:txBody>
          <a:bodyPr>
            <a:normAutofit/>
          </a:bodyPr>
          <a:lstStyle>
            <a:lvl1pPr marL="0" indent="0" algn="l">
              <a:lnSpc>
                <a:spcPts val="26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81E186-09A2-0B62-D94C-CAB195F6E437}"/>
              </a:ext>
            </a:extLst>
          </p:cNvPr>
          <p:cNvSpPr/>
          <p:nvPr userDrawn="1"/>
        </p:nvSpPr>
        <p:spPr>
          <a:xfrm>
            <a:off x="-2" y="4455714"/>
            <a:ext cx="310896" cy="445470"/>
          </a:xfrm>
          <a:prstGeom prst="rect">
            <a:avLst/>
          </a:prstGeom>
          <a:solidFill>
            <a:srgbClr val="A2CD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-up of a logo&#10;&#10;AI-generated content may be incorrect.">
            <a:extLst>
              <a:ext uri="{FF2B5EF4-FFF2-40B4-BE49-F238E27FC236}">
                <a16:creationId xmlns:a16="http://schemas.microsoft.com/office/drawing/2014/main" id="{F0DE772C-D719-1251-1DC1-49731D0D6C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7005" y="368942"/>
            <a:ext cx="1909856" cy="847854"/>
          </a:xfrm>
          <a:prstGeom prst="rect">
            <a:avLst/>
          </a:prstGeom>
        </p:spPr>
      </p:pic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4CB1356B-FE2F-22B6-96C0-6564862ED0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4" y="135609"/>
            <a:ext cx="3099081" cy="131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09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ridge over water with a city in the background&#10;&#10;AI-generated content may be incorrect.">
            <a:extLst>
              <a:ext uri="{FF2B5EF4-FFF2-40B4-BE49-F238E27FC236}">
                <a16:creationId xmlns:a16="http://schemas.microsoft.com/office/drawing/2014/main" id="{B9E1CBFC-61C0-97E6-0CCA-C5417EDD2E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37" y="0"/>
            <a:ext cx="12142925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B77A1D-5EEB-9814-99EB-2CEA2DD3E972}"/>
              </a:ext>
            </a:extLst>
          </p:cNvPr>
          <p:cNvSpPr/>
          <p:nvPr userDrawn="1"/>
        </p:nvSpPr>
        <p:spPr>
          <a:xfrm>
            <a:off x="6088284" y="0"/>
            <a:ext cx="6096000" cy="6858000"/>
          </a:xfrm>
          <a:prstGeom prst="rect">
            <a:avLst/>
          </a:prstGeom>
          <a:solidFill>
            <a:srgbClr val="1D3360">
              <a:alpha val="8487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=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A4668D-6E8A-3AD4-2C20-B858A5ADB252}"/>
              </a:ext>
            </a:extLst>
          </p:cNvPr>
          <p:cNvSpPr/>
          <p:nvPr userDrawn="1"/>
        </p:nvSpPr>
        <p:spPr>
          <a:xfrm>
            <a:off x="-11572" y="0"/>
            <a:ext cx="12184284" cy="7437733"/>
          </a:xfrm>
          <a:prstGeom prst="rect">
            <a:avLst/>
          </a:prstGeom>
          <a:solidFill>
            <a:srgbClr val="1D3360">
              <a:alpha val="8487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38C805-5C85-9511-7FFB-55A7095B6D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6871" y="1926929"/>
            <a:ext cx="5283201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8CEC645-4679-2C2E-9C9A-6AE195BBDC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38D6116F-7850-8B65-F253-38AFC5AC9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015" y="675319"/>
            <a:ext cx="5274057" cy="12399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2568F5-C45A-FDA9-1C1E-EE589D6CBA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4AECFC-B3FD-4B2F-AC65-82A7E7A91D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626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ridge over water with a city in the background&#10;&#10;AI-generated content may be incorrect.">
            <a:extLst>
              <a:ext uri="{FF2B5EF4-FFF2-40B4-BE49-F238E27FC236}">
                <a16:creationId xmlns:a16="http://schemas.microsoft.com/office/drawing/2014/main" id="{1792BA5A-B659-AFB7-0D24-AFF3B9BF8C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37" y="0"/>
            <a:ext cx="12142925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B77A1D-5EEB-9814-99EB-2CEA2DD3E972}"/>
              </a:ext>
            </a:extLst>
          </p:cNvPr>
          <p:cNvSpPr/>
          <p:nvPr userDrawn="1"/>
        </p:nvSpPr>
        <p:spPr>
          <a:xfrm>
            <a:off x="6088284" y="0"/>
            <a:ext cx="6096000" cy="6858000"/>
          </a:xfrm>
          <a:prstGeom prst="rect">
            <a:avLst/>
          </a:prstGeom>
          <a:solidFill>
            <a:srgbClr val="1D3360">
              <a:alpha val="8487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=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A4668D-6E8A-3AD4-2C20-B858A5ADB252}"/>
              </a:ext>
            </a:extLst>
          </p:cNvPr>
          <p:cNvSpPr/>
          <p:nvPr userDrawn="1"/>
        </p:nvSpPr>
        <p:spPr>
          <a:xfrm>
            <a:off x="6088284" y="0"/>
            <a:ext cx="6096000" cy="6858000"/>
          </a:xfrm>
          <a:prstGeom prst="rect">
            <a:avLst/>
          </a:prstGeom>
          <a:solidFill>
            <a:srgbClr val="1D336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38C805-5C85-9511-7FFB-55A7095B6D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72334" y="1926929"/>
            <a:ext cx="5283201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8CEC645-4679-2C2E-9C9A-6AE195BBDC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38D6116F-7850-8B65-F253-38AFC5AC9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1478" y="675319"/>
            <a:ext cx="5274057" cy="12399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0FE217-6F91-30E9-7683-4895A242E80E}"/>
              </a:ext>
            </a:extLst>
          </p:cNvPr>
          <p:cNvSpPr/>
          <p:nvPr userDrawn="1"/>
        </p:nvSpPr>
        <p:spPr>
          <a:xfrm>
            <a:off x="6084425" y="675319"/>
            <a:ext cx="309282" cy="362017"/>
          </a:xfrm>
          <a:prstGeom prst="rect">
            <a:avLst/>
          </a:prstGeom>
          <a:solidFill>
            <a:srgbClr val="A2CD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D170D-2916-BB14-C93C-FF7791B611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569540" y="6470396"/>
            <a:ext cx="661755" cy="365125"/>
          </a:xfrm>
        </p:spPr>
        <p:txBody>
          <a:bodyPr/>
          <a:lstStyle/>
          <a:p>
            <a:fld id="{144AECFC-B3FD-4B2F-AC65-82A7E7A91D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511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D4E24-992C-C098-2EDA-3D36740BB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E18F7-9E79-5755-5DF9-43B1630BA4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6871" y="1825625"/>
            <a:ext cx="528320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EA0B6E-11CD-9A09-C005-3A511660E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A9E3FB5-6EA9-9ADE-7219-EE3C2AF7C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8911" y="6379674"/>
            <a:ext cx="3119120" cy="365125"/>
          </a:xfrm>
        </p:spPr>
        <p:txBody>
          <a:bodyPr anchor="t" anchorCtr="0"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365F9B6-2CA3-9247-3D0C-3F263F4BB9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1836" y="6470396"/>
            <a:ext cx="661755" cy="365125"/>
          </a:xfrm>
          <a:prstGeom prst="rect">
            <a:avLst/>
          </a:prstGeom>
        </p:spPr>
        <p:txBody>
          <a:bodyPr vert="horz" lIns="0" tIns="45720" rIns="0" bIns="45720" rtlCol="0" anchor="t" anchorCtr="0"/>
          <a:lstStyle>
            <a:lvl1pPr algn="ctr">
              <a:defRPr sz="1100">
                <a:solidFill>
                  <a:schemeClr val="bg1"/>
                </a:solidFill>
                <a:latin typeface="Avenir 55" pitchFamily="50" charset="0"/>
              </a:defRPr>
            </a:lvl1pPr>
          </a:lstStyle>
          <a:p>
            <a:fld id="{144AECFC-B3FD-4B2F-AC65-82A7E7A91D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29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99E5C-CA3A-FDFD-641E-7246640D2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692BDE-658F-D167-F549-3B5BBBA6D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0376B5-7839-9E4D-7F5C-DDD1D8F77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ECFC-B3FD-4B2F-AC65-82A7E7A91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852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761221-8EEC-1646-DD16-2219A6CB7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34C39A-25BF-B908-0840-871D04900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ECFC-B3FD-4B2F-AC65-82A7E7A91D8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1988DE-0E33-C4A1-F947-E04C7ECE6785}"/>
              </a:ext>
            </a:extLst>
          </p:cNvPr>
          <p:cNvSpPr/>
          <p:nvPr userDrawn="1"/>
        </p:nvSpPr>
        <p:spPr>
          <a:xfrm>
            <a:off x="0" y="384048"/>
            <a:ext cx="1344168" cy="1307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326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AAF63-6DC4-F48A-FE24-EF2A628F7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559D3-2235-B75A-5A2B-7FBD3EC56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A6441C-D6A9-DF2B-59F9-10DF6F9435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C7566A-FAD9-7C61-4611-8D627544B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C5A5F8-7CF8-A31C-2CC4-50866BBDA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ECFC-B3FD-4B2F-AC65-82A7E7A91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33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098F7-B9EF-E1A1-BD29-C564CEC28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1BFAD1-E52B-F1D7-1532-8FAA4D8B08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EF0DCA-B888-482D-FF8D-07E608E77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0D4835-BA04-4600-EAB3-DB34B5975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A6DFC8-BBC4-7575-D635-B4A24ABD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ECFC-B3FD-4B2F-AC65-82A7E7A91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457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E1F78-E7C7-9ED4-7DDD-52331A50E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12AAB3-FD09-9D66-C8D0-962AC5107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FBA66-1138-9361-47E5-6F464A03A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05F25-9456-F135-D3F7-24381026D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ECFC-B3FD-4B2F-AC65-82A7E7A91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496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3A155E-9297-67A5-98D2-55CECEE204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637604-C0ED-D407-BB25-F0DF6FEAC1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886C3-FC9B-2ADF-CD56-5503EDA8C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0C83C9-6263-F559-8A84-AD8D907B3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ECFC-B3FD-4B2F-AC65-82A7E7A91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1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63529EA-4227-8597-47E8-A709FD6326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98FED0-2E50-4F44-2597-2400FD4C7057}"/>
              </a:ext>
            </a:extLst>
          </p:cNvPr>
          <p:cNvSpPr/>
          <p:nvPr userDrawn="1"/>
        </p:nvSpPr>
        <p:spPr>
          <a:xfrm>
            <a:off x="-1" y="3910361"/>
            <a:ext cx="12192000" cy="2947639"/>
          </a:xfrm>
          <a:prstGeom prst="rect">
            <a:avLst/>
          </a:prstGeom>
          <a:solidFill>
            <a:srgbClr val="1D336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38697EC-E3E9-A12B-2961-8F2A8F1A49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541" y="4459905"/>
            <a:ext cx="10596981" cy="1519518"/>
          </a:xfrm>
        </p:spPr>
        <p:txBody>
          <a:bodyPr anchor="t" anchorCtr="0">
            <a:normAutofit/>
          </a:bodyPr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96A1D76-B5D7-E132-75FC-42E44CAB53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542" y="5933746"/>
            <a:ext cx="4974940" cy="540141"/>
          </a:xfrm>
        </p:spPr>
        <p:txBody>
          <a:bodyPr>
            <a:normAutofit/>
          </a:bodyPr>
          <a:lstStyle>
            <a:lvl1pPr marL="0" indent="0" algn="l">
              <a:lnSpc>
                <a:spcPts val="26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81E186-09A2-0B62-D94C-CAB195F6E437}"/>
              </a:ext>
            </a:extLst>
          </p:cNvPr>
          <p:cNvSpPr/>
          <p:nvPr userDrawn="1"/>
        </p:nvSpPr>
        <p:spPr>
          <a:xfrm>
            <a:off x="-2" y="4455714"/>
            <a:ext cx="310896" cy="445470"/>
          </a:xfrm>
          <a:prstGeom prst="rect">
            <a:avLst/>
          </a:prstGeom>
          <a:solidFill>
            <a:srgbClr val="A2CD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-up of a logo&#10;&#10;AI-generated content may be incorrect.">
            <a:extLst>
              <a:ext uri="{FF2B5EF4-FFF2-40B4-BE49-F238E27FC236}">
                <a16:creationId xmlns:a16="http://schemas.microsoft.com/office/drawing/2014/main" id="{F0DE772C-D719-1251-1DC1-49731D0D6C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7005" y="368942"/>
            <a:ext cx="1909856" cy="847854"/>
          </a:xfrm>
          <a:prstGeom prst="rect">
            <a:avLst/>
          </a:prstGeom>
        </p:spPr>
      </p:pic>
      <p:pic>
        <p:nvPicPr>
          <p:cNvPr id="4" name="Picture 3" descr="A logo with a bridge in the middle&#10;&#10;AI-generated content may be incorrect.">
            <a:extLst>
              <a:ext uri="{FF2B5EF4-FFF2-40B4-BE49-F238E27FC236}">
                <a16:creationId xmlns:a16="http://schemas.microsoft.com/office/drawing/2014/main" id="{D73F65D8-CEA5-1B17-3792-1AE73A1FE2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139" y="150064"/>
            <a:ext cx="3030919" cy="128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92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ng shot of a bridge over water&#10;&#10;AI-generated content may be incorrect.">
            <a:extLst>
              <a:ext uri="{FF2B5EF4-FFF2-40B4-BE49-F238E27FC236}">
                <a16:creationId xmlns:a16="http://schemas.microsoft.com/office/drawing/2014/main" id="{6FDEF271-11BD-6951-2B0C-C19FACFF2E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98FED0-2E50-4F44-2597-2400FD4C7057}"/>
              </a:ext>
            </a:extLst>
          </p:cNvPr>
          <p:cNvSpPr/>
          <p:nvPr userDrawn="1"/>
        </p:nvSpPr>
        <p:spPr>
          <a:xfrm>
            <a:off x="-1" y="3910361"/>
            <a:ext cx="12192000" cy="2947639"/>
          </a:xfrm>
          <a:prstGeom prst="rect">
            <a:avLst/>
          </a:prstGeom>
          <a:solidFill>
            <a:srgbClr val="1D336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38697EC-E3E9-A12B-2961-8F2A8F1A49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541" y="4459905"/>
            <a:ext cx="10596981" cy="1519518"/>
          </a:xfrm>
        </p:spPr>
        <p:txBody>
          <a:bodyPr anchor="t" anchorCtr="0">
            <a:normAutofit/>
          </a:bodyPr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96A1D76-B5D7-E132-75FC-42E44CAB53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542" y="5933746"/>
            <a:ext cx="4974940" cy="540141"/>
          </a:xfrm>
        </p:spPr>
        <p:txBody>
          <a:bodyPr>
            <a:normAutofit/>
          </a:bodyPr>
          <a:lstStyle>
            <a:lvl1pPr marL="0" indent="0" algn="l">
              <a:lnSpc>
                <a:spcPts val="26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81E186-09A2-0B62-D94C-CAB195F6E437}"/>
              </a:ext>
            </a:extLst>
          </p:cNvPr>
          <p:cNvSpPr/>
          <p:nvPr userDrawn="1"/>
        </p:nvSpPr>
        <p:spPr>
          <a:xfrm>
            <a:off x="-2" y="4455714"/>
            <a:ext cx="310896" cy="445470"/>
          </a:xfrm>
          <a:prstGeom prst="rect">
            <a:avLst/>
          </a:prstGeom>
          <a:solidFill>
            <a:srgbClr val="A2CD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-up of a logo&#10;&#10;AI-generated content may be incorrect.">
            <a:extLst>
              <a:ext uri="{FF2B5EF4-FFF2-40B4-BE49-F238E27FC236}">
                <a16:creationId xmlns:a16="http://schemas.microsoft.com/office/drawing/2014/main" id="{F0DE772C-D719-1251-1DC1-49731D0D6C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7005" y="368942"/>
            <a:ext cx="1909856" cy="847854"/>
          </a:xfrm>
          <a:prstGeom prst="rect">
            <a:avLst/>
          </a:prstGeom>
        </p:spPr>
      </p:pic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4CB1356B-FE2F-22B6-96C0-6564862ED0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4" y="135609"/>
            <a:ext cx="3099081" cy="131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095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EB440-A615-5D74-70B2-BC0FB0362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07F8E-CFCF-2973-F7B9-558022E97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1EBB6B7-0145-8B6B-4C7B-7223B7F56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1836" y="6470396"/>
            <a:ext cx="661755" cy="365125"/>
          </a:xfrm>
          <a:prstGeom prst="rect">
            <a:avLst/>
          </a:prstGeom>
        </p:spPr>
        <p:txBody>
          <a:bodyPr vert="horz" lIns="0" tIns="45720" rIns="0" bIns="45720" rtlCol="0" anchor="t" anchorCtr="0"/>
          <a:lstStyle>
            <a:lvl1pPr algn="ctr">
              <a:defRPr sz="1100">
                <a:solidFill>
                  <a:schemeClr val="bg1"/>
                </a:solidFill>
                <a:latin typeface="Avenir 55" pitchFamily="50" charset="0"/>
              </a:defRPr>
            </a:lvl1pPr>
          </a:lstStyle>
          <a:p>
            <a:fld id="{144AECFC-B3FD-4B2F-AC65-82A7E7A91D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03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804E80-E2BA-E83F-A87C-CFEEFE641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4C047E9-6F83-ACFF-5E99-A9350EE45349}"/>
              </a:ext>
            </a:extLst>
          </p:cNvPr>
          <p:cNvSpPr/>
          <p:nvPr userDrawn="1"/>
        </p:nvSpPr>
        <p:spPr>
          <a:xfrm>
            <a:off x="-1" y="3910361"/>
            <a:ext cx="12192000" cy="2947639"/>
          </a:xfrm>
          <a:prstGeom prst="rect">
            <a:avLst/>
          </a:prstGeom>
          <a:solidFill>
            <a:srgbClr val="1D336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1">
            <a:extLst>
              <a:ext uri="{FF2B5EF4-FFF2-40B4-BE49-F238E27FC236}">
                <a16:creationId xmlns:a16="http://schemas.microsoft.com/office/drawing/2014/main" id="{19A3FA57-7955-1119-67FF-652F7B70D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540" y="4437426"/>
            <a:ext cx="10693399" cy="1239947"/>
          </a:xfrm>
        </p:spPr>
        <p:txBody>
          <a:bodyPr>
            <a:normAutofit/>
          </a:bodyPr>
          <a:lstStyle>
            <a:lvl1pPr>
              <a:lnSpc>
                <a:spcPts val="47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1C6C01-DD87-26A9-EEFF-F2C835B00231}"/>
              </a:ext>
            </a:extLst>
          </p:cNvPr>
          <p:cNvSpPr/>
          <p:nvPr userDrawn="1"/>
        </p:nvSpPr>
        <p:spPr>
          <a:xfrm>
            <a:off x="-2" y="4455714"/>
            <a:ext cx="310896" cy="445470"/>
          </a:xfrm>
          <a:prstGeom prst="rect">
            <a:avLst/>
          </a:prstGeom>
          <a:solidFill>
            <a:srgbClr val="A2CD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close-up of a logo&#10;&#10;AI-generated content may be incorrect.">
            <a:extLst>
              <a:ext uri="{FF2B5EF4-FFF2-40B4-BE49-F238E27FC236}">
                <a16:creationId xmlns:a16="http://schemas.microsoft.com/office/drawing/2014/main" id="{2232B9C6-16C8-8FE9-C7CE-2A87588CB7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7005" y="368942"/>
            <a:ext cx="1909856" cy="847854"/>
          </a:xfrm>
          <a:prstGeom prst="rect">
            <a:avLst/>
          </a:prstGeom>
        </p:spPr>
      </p:pic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A960E2A9-BE6A-E0F4-D6AD-6216F6557D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AECFC-B3FD-4B2F-AC65-82A7E7A91D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A logo with a bridge in the middle&#10;&#10;AI-generated content may be incorrect.">
            <a:extLst>
              <a:ext uri="{FF2B5EF4-FFF2-40B4-BE49-F238E27FC236}">
                <a16:creationId xmlns:a16="http://schemas.microsoft.com/office/drawing/2014/main" id="{2927DA1A-95A2-422C-BBFA-94B5A72996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139" y="150064"/>
            <a:ext cx="3030919" cy="128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1657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4C047E9-6F83-ACFF-5E99-A9350EE45349}"/>
              </a:ext>
            </a:extLst>
          </p:cNvPr>
          <p:cNvSpPr/>
          <p:nvPr userDrawn="1"/>
        </p:nvSpPr>
        <p:spPr>
          <a:xfrm>
            <a:off x="-1" y="3429001"/>
            <a:ext cx="12192000" cy="3429000"/>
          </a:xfrm>
          <a:prstGeom prst="rect">
            <a:avLst/>
          </a:prstGeom>
          <a:solidFill>
            <a:srgbClr val="1D336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-up of a logo&#10;&#10;AI-generated content may be incorrect.">
            <a:extLst>
              <a:ext uri="{FF2B5EF4-FFF2-40B4-BE49-F238E27FC236}">
                <a16:creationId xmlns:a16="http://schemas.microsoft.com/office/drawing/2014/main" id="{54EF8C1F-D6F6-29B7-AF3D-1467EB7640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7005" y="368942"/>
            <a:ext cx="1909856" cy="8478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954255A-1AAE-D121-DA2F-E54A48A4122F}"/>
              </a:ext>
            </a:extLst>
          </p:cNvPr>
          <p:cNvSpPr/>
          <p:nvPr userDrawn="1"/>
        </p:nvSpPr>
        <p:spPr>
          <a:xfrm>
            <a:off x="0" y="3765991"/>
            <a:ext cx="309282" cy="362017"/>
          </a:xfrm>
          <a:prstGeom prst="rect">
            <a:avLst/>
          </a:prstGeom>
          <a:solidFill>
            <a:srgbClr val="A2CD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108D09E-A567-8537-26B2-2B946235F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381" y="3777231"/>
            <a:ext cx="10693399" cy="12399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837B1CB-A036-E3AE-A356-3B35B52701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4AECFC-B3FD-4B2F-AC65-82A7E7A91D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E9DF6D-BB2B-AC6A-D417-8BCFFA6E61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logo with a bridge in the middle&#10;&#10;AI-generated content may be incorrect.">
            <a:extLst>
              <a:ext uri="{FF2B5EF4-FFF2-40B4-BE49-F238E27FC236}">
                <a16:creationId xmlns:a16="http://schemas.microsoft.com/office/drawing/2014/main" id="{B79EBB2F-311D-5376-4E96-4E63221164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139" y="150064"/>
            <a:ext cx="3030919" cy="128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32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E2C5D6C-32C6-FC84-1D88-B78C2A7DE1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4C047E9-6F83-ACFF-5E99-A9350EE45349}"/>
              </a:ext>
            </a:extLst>
          </p:cNvPr>
          <p:cNvSpPr/>
          <p:nvPr userDrawn="1"/>
        </p:nvSpPr>
        <p:spPr>
          <a:xfrm>
            <a:off x="-9146" y="3910361"/>
            <a:ext cx="12201146" cy="2947639"/>
          </a:xfrm>
          <a:prstGeom prst="rect">
            <a:avLst/>
          </a:prstGeom>
          <a:solidFill>
            <a:schemeClr val="bg1">
              <a:alpha val="8034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1">
            <a:extLst>
              <a:ext uri="{FF2B5EF4-FFF2-40B4-BE49-F238E27FC236}">
                <a16:creationId xmlns:a16="http://schemas.microsoft.com/office/drawing/2014/main" id="{19A3FA57-7955-1119-67FF-652F7B70D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540" y="4437426"/>
            <a:ext cx="10693399" cy="1239947"/>
          </a:xfrm>
        </p:spPr>
        <p:txBody>
          <a:bodyPr>
            <a:normAutofit/>
          </a:bodyPr>
          <a:lstStyle>
            <a:lvl1pPr>
              <a:lnSpc>
                <a:spcPts val="4700"/>
              </a:lnSpc>
              <a:defRPr sz="4400">
                <a:solidFill>
                  <a:srgbClr val="1D336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892C8A-82A3-6C60-8F78-7911FE780DF7}"/>
              </a:ext>
            </a:extLst>
          </p:cNvPr>
          <p:cNvSpPr/>
          <p:nvPr userDrawn="1"/>
        </p:nvSpPr>
        <p:spPr>
          <a:xfrm>
            <a:off x="-2" y="4455714"/>
            <a:ext cx="310896" cy="445470"/>
          </a:xfrm>
          <a:prstGeom prst="rect">
            <a:avLst/>
          </a:prstGeom>
          <a:solidFill>
            <a:srgbClr val="A2CD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E638EC-31A6-D251-0946-967B165852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1D3360"/>
                </a:solidFill>
              </a:defRPr>
            </a:lvl1pPr>
          </a:lstStyle>
          <a:p>
            <a:fld id="{144AECFC-B3FD-4B2F-AC65-82A7E7A91D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A logo with a bridge in the middle&#10;&#10;AI-generated content may be incorrect.">
            <a:extLst>
              <a:ext uri="{FF2B5EF4-FFF2-40B4-BE49-F238E27FC236}">
                <a16:creationId xmlns:a16="http://schemas.microsoft.com/office/drawing/2014/main" id="{D1F9B2AD-090F-3208-EACE-4468AA89A1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537" y="5841515"/>
            <a:ext cx="2009461" cy="85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905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ridge over water with a city in the background&#10;&#10;AI-generated content may be incorrect.">
            <a:extLst>
              <a:ext uri="{FF2B5EF4-FFF2-40B4-BE49-F238E27FC236}">
                <a16:creationId xmlns:a16="http://schemas.microsoft.com/office/drawing/2014/main" id="{B9E1CBFC-61C0-97E6-0CCA-C5417EDD2E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37" y="0"/>
            <a:ext cx="12142925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B77A1D-5EEB-9814-99EB-2CEA2DD3E972}"/>
              </a:ext>
            </a:extLst>
          </p:cNvPr>
          <p:cNvSpPr/>
          <p:nvPr userDrawn="1"/>
        </p:nvSpPr>
        <p:spPr>
          <a:xfrm>
            <a:off x="6088284" y="0"/>
            <a:ext cx="6096000" cy="6858000"/>
          </a:xfrm>
          <a:prstGeom prst="rect">
            <a:avLst/>
          </a:prstGeom>
          <a:solidFill>
            <a:srgbClr val="1D3360">
              <a:alpha val="8487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=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A4668D-6E8A-3AD4-2C20-B858A5ADB252}"/>
              </a:ext>
            </a:extLst>
          </p:cNvPr>
          <p:cNvSpPr/>
          <p:nvPr userDrawn="1"/>
        </p:nvSpPr>
        <p:spPr>
          <a:xfrm>
            <a:off x="-11572" y="0"/>
            <a:ext cx="12184284" cy="7437733"/>
          </a:xfrm>
          <a:prstGeom prst="rect">
            <a:avLst/>
          </a:prstGeom>
          <a:solidFill>
            <a:srgbClr val="1D3360">
              <a:alpha val="8487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38C805-5C85-9511-7FFB-55A7095B6D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6871" y="1926929"/>
            <a:ext cx="5283201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38D6116F-7850-8B65-F253-38AFC5AC9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015" y="675319"/>
            <a:ext cx="5274057" cy="12399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2568F5-C45A-FDA9-1C1E-EE589D6CBA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4AECFC-B3FD-4B2F-AC65-82A7E7A91D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962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ridge over water with a city in the background&#10;&#10;AI-generated content may be incorrect.">
            <a:extLst>
              <a:ext uri="{FF2B5EF4-FFF2-40B4-BE49-F238E27FC236}">
                <a16:creationId xmlns:a16="http://schemas.microsoft.com/office/drawing/2014/main" id="{1792BA5A-B659-AFB7-0D24-AFF3B9BF8C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91" y="0"/>
            <a:ext cx="12142925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B77A1D-5EEB-9814-99EB-2CEA2DD3E972}"/>
              </a:ext>
            </a:extLst>
          </p:cNvPr>
          <p:cNvSpPr/>
          <p:nvPr userDrawn="1"/>
        </p:nvSpPr>
        <p:spPr>
          <a:xfrm>
            <a:off x="6088284" y="0"/>
            <a:ext cx="6096000" cy="6858000"/>
          </a:xfrm>
          <a:prstGeom prst="rect">
            <a:avLst/>
          </a:prstGeom>
          <a:solidFill>
            <a:srgbClr val="1D3360">
              <a:alpha val="8487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=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A4668D-6E8A-3AD4-2C20-B858A5ADB252}"/>
              </a:ext>
            </a:extLst>
          </p:cNvPr>
          <p:cNvSpPr/>
          <p:nvPr userDrawn="1"/>
        </p:nvSpPr>
        <p:spPr>
          <a:xfrm>
            <a:off x="6088284" y="0"/>
            <a:ext cx="6096000" cy="6858000"/>
          </a:xfrm>
          <a:prstGeom prst="rect">
            <a:avLst/>
          </a:prstGeom>
          <a:solidFill>
            <a:srgbClr val="1D336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38C805-5C85-9511-7FFB-55A7095B6D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72334" y="1926929"/>
            <a:ext cx="5283201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38D6116F-7850-8B65-F253-38AFC5AC9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1478" y="675319"/>
            <a:ext cx="5274057" cy="12399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0FE217-6F91-30E9-7683-4895A242E80E}"/>
              </a:ext>
            </a:extLst>
          </p:cNvPr>
          <p:cNvSpPr/>
          <p:nvPr userDrawn="1"/>
        </p:nvSpPr>
        <p:spPr>
          <a:xfrm>
            <a:off x="6084425" y="675319"/>
            <a:ext cx="309282" cy="362017"/>
          </a:xfrm>
          <a:prstGeom prst="rect">
            <a:avLst/>
          </a:prstGeom>
          <a:solidFill>
            <a:srgbClr val="A2CD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D170D-2916-BB14-C93C-FF7791B611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569540" y="6470396"/>
            <a:ext cx="661755" cy="365125"/>
          </a:xfrm>
        </p:spPr>
        <p:txBody>
          <a:bodyPr/>
          <a:lstStyle/>
          <a:p>
            <a:fld id="{144AECFC-B3FD-4B2F-AC65-82A7E7A91D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637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D4E24-992C-C098-2EDA-3D36740BB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E18F7-9E79-5755-5DF9-43B1630BA4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6871" y="1825625"/>
            <a:ext cx="528320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EA0B6E-11CD-9A09-C005-3A511660E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365F9B6-2CA3-9247-3D0C-3F263F4BB9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1836" y="6470396"/>
            <a:ext cx="661755" cy="365125"/>
          </a:xfrm>
          <a:prstGeom prst="rect">
            <a:avLst/>
          </a:prstGeom>
        </p:spPr>
        <p:txBody>
          <a:bodyPr vert="horz" lIns="0" tIns="45720" rIns="0" bIns="45720" rtlCol="0" anchor="t" anchorCtr="0"/>
          <a:lstStyle>
            <a:lvl1pPr algn="ctr">
              <a:defRPr sz="1100">
                <a:solidFill>
                  <a:schemeClr val="bg1"/>
                </a:solidFill>
                <a:latin typeface="Avenir 55" pitchFamily="50" charset="0"/>
              </a:defRPr>
            </a:lvl1pPr>
          </a:lstStyle>
          <a:p>
            <a:fld id="{144AECFC-B3FD-4B2F-AC65-82A7E7A91D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2756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99E5C-CA3A-FDFD-641E-7246640D2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0376B5-7839-9E4D-7F5C-DDD1D8F77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ECFC-B3FD-4B2F-AC65-82A7E7A91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9854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34C39A-25BF-B908-0840-871D04900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ECFC-B3FD-4B2F-AC65-82A7E7A91D8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1988DE-0E33-C4A1-F947-E04C7ECE6785}"/>
              </a:ext>
            </a:extLst>
          </p:cNvPr>
          <p:cNvSpPr/>
          <p:nvPr userDrawn="1"/>
        </p:nvSpPr>
        <p:spPr>
          <a:xfrm>
            <a:off x="0" y="384048"/>
            <a:ext cx="1344168" cy="1307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7314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AAF63-6DC4-F48A-FE24-EF2A628F7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559D3-2235-B75A-5A2B-7FBD3EC56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A6441C-D6A9-DF2B-59F9-10DF6F9435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C5A5F8-7CF8-A31C-2CC4-50866BBDA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ECFC-B3FD-4B2F-AC65-82A7E7A91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749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EB440-A615-5D74-70B2-BC0FB0362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07F8E-CFCF-2973-F7B9-558022E97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6417B38-6C87-FFA1-2565-0D10D80B05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47370" y="6470395"/>
            <a:ext cx="3793310" cy="365125"/>
          </a:xfrm>
          <a:prstGeom prst="rect">
            <a:avLst/>
          </a:prstGeom>
        </p:spPr>
        <p:txBody>
          <a:bodyPr vert="horz" lIns="0" tIns="45720" rIns="0" bIns="45720" rtlCol="0" anchor="t" anchorCtr="0"/>
          <a:lstStyle>
            <a:lvl1pPr algn="l">
              <a:defRPr sz="1100">
                <a:solidFill>
                  <a:schemeClr val="bg1"/>
                </a:solidFill>
                <a:latin typeface="Avenir 55" pitchFamily="50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1EBB6B7-0145-8B6B-4C7B-7223B7F56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1836" y="6470396"/>
            <a:ext cx="661755" cy="365125"/>
          </a:xfrm>
          <a:prstGeom prst="rect">
            <a:avLst/>
          </a:prstGeom>
        </p:spPr>
        <p:txBody>
          <a:bodyPr vert="horz" lIns="0" tIns="45720" rIns="0" bIns="45720" rtlCol="0" anchor="t" anchorCtr="0"/>
          <a:lstStyle>
            <a:lvl1pPr algn="ctr">
              <a:defRPr sz="1100">
                <a:solidFill>
                  <a:schemeClr val="bg1"/>
                </a:solidFill>
                <a:latin typeface="Avenir 55" pitchFamily="50" charset="0"/>
              </a:defRPr>
            </a:lvl1pPr>
          </a:lstStyle>
          <a:p>
            <a:fld id="{144AECFC-B3FD-4B2F-AC65-82A7E7A91D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933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098F7-B9EF-E1A1-BD29-C564CEC28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1BFAD1-E52B-F1D7-1532-8FAA4D8B08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EF0DCA-B888-482D-FF8D-07E608E77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A6DFC8-BBC4-7575-D635-B4A24ABD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ECFC-B3FD-4B2F-AC65-82A7E7A91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2886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E1F78-E7C7-9ED4-7DDD-52331A50E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12AAB3-FD09-9D66-C8D0-962AC5107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05F25-9456-F135-D3F7-24381026D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ECFC-B3FD-4B2F-AC65-82A7E7A91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4613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3A155E-9297-67A5-98D2-55CECEE204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637604-C0ED-D407-BB25-F0DF6FEAC1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0C83C9-6263-F559-8A84-AD8D907B3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ECFC-B3FD-4B2F-AC65-82A7E7A91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6933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6BA24-CDC5-851E-B8C7-7DEA8019F8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C682C0-C67F-E437-F8DB-A20990A2AF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07F21F-86B8-AC02-5363-B292EFCA3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DDA80-D33C-A54E-A0D0-0A9B398226A4}" type="datetimeFigureOut">
              <a:rPr lang="en-US" smtClean="0"/>
              <a:t>2/16/26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13CADE-725E-CA5E-D91C-9664A5834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EF7AA2-FFB3-6713-7BCE-183C8E897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E3FE9-B27F-7845-814A-B37BF1020CE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8923E3-150E-EE58-7ABC-F789C9277953}"/>
              </a:ext>
            </a:extLst>
          </p:cNvPr>
          <p:cNvSpPr/>
          <p:nvPr userDrawn="1"/>
        </p:nvSpPr>
        <p:spPr>
          <a:xfrm>
            <a:off x="0" y="-1"/>
            <a:ext cx="12192000" cy="50165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7C488DC-8521-B16B-174B-7B702D648140}"/>
              </a:ext>
            </a:extLst>
          </p:cNvPr>
          <p:cNvSpPr/>
          <p:nvPr userDrawn="1"/>
        </p:nvSpPr>
        <p:spPr>
          <a:xfrm>
            <a:off x="-148808" y="6467527"/>
            <a:ext cx="4412049" cy="237150"/>
          </a:xfrm>
          <a:custGeom>
            <a:avLst/>
            <a:gdLst/>
            <a:ahLst/>
            <a:cxnLst/>
            <a:rect l="l" t="t" r="r" b="b"/>
            <a:pathLst>
              <a:path w="11717042" h="629797">
                <a:moveTo>
                  <a:pt x="0" y="0"/>
                </a:moveTo>
                <a:lnTo>
                  <a:pt x="11717042" y="0"/>
                </a:lnTo>
                <a:lnTo>
                  <a:pt x="11717042" y="629797"/>
                </a:lnTo>
                <a:lnTo>
                  <a:pt x="0" y="62979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F7EA3FC-FCB6-66AB-D25D-7B215F40E6EF}"/>
              </a:ext>
            </a:extLst>
          </p:cNvPr>
          <p:cNvSpPr/>
          <p:nvPr userDrawn="1"/>
        </p:nvSpPr>
        <p:spPr>
          <a:xfrm>
            <a:off x="129793" y="5949539"/>
            <a:ext cx="1515773" cy="1515773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34D3CF-37D3-C948-2390-F8FB767D57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379" y="6288139"/>
            <a:ext cx="984600" cy="36452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AFBA192-9593-B698-F1A0-147A297F0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18" y="623508"/>
            <a:ext cx="10919361" cy="11445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5466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C2E1792-AAC1-9F2C-C975-1C5901933090}"/>
              </a:ext>
            </a:extLst>
          </p:cNvPr>
          <p:cNvSpPr/>
          <p:nvPr userDrawn="1"/>
        </p:nvSpPr>
        <p:spPr>
          <a:xfrm>
            <a:off x="0" y="-1"/>
            <a:ext cx="12192000" cy="50165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2239FD-15C4-FBE6-4F57-E186DD6E5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18" y="623508"/>
            <a:ext cx="10919361" cy="11445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69F9F-69BE-335E-BA30-9235EFB4E6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250BA-7287-48D8-0BF1-1C0855FFA7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2479" y="6356350"/>
            <a:ext cx="2743200" cy="365125"/>
          </a:xfrm>
        </p:spPr>
        <p:txBody>
          <a:bodyPr/>
          <a:lstStyle/>
          <a:p>
            <a:fld id="{F59DDA80-D33C-A54E-A0D0-0A9B398226A4}" type="datetimeFigureOut">
              <a:rPr lang="en-US" smtClean="0"/>
              <a:t>2/16/26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FE226-BB76-B79E-151E-DA8336EA2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90F32D-F0D2-AC63-1E37-8327F2ACB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E3FE9-B27F-7845-814A-B37BF1020CE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4FDD24C-7D20-E6F7-0252-64037A6C26A0}"/>
              </a:ext>
            </a:extLst>
          </p:cNvPr>
          <p:cNvSpPr/>
          <p:nvPr userDrawn="1"/>
        </p:nvSpPr>
        <p:spPr>
          <a:xfrm>
            <a:off x="-148808" y="6467527"/>
            <a:ext cx="4412049" cy="237150"/>
          </a:xfrm>
          <a:custGeom>
            <a:avLst/>
            <a:gdLst/>
            <a:ahLst/>
            <a:cxnLst/>
            <a:rect l="l" t="t" r="r" b="b"/>
            <a:pathLst>
              <a:path w="11717042" h="629797">
                <a:moveTo>
                  <a:pt x="0" y="0"/>
                </a:moveTo>
                <a:lnTo>
                  <a:pt x="11717042" y="0"/>
                </a:lnTo>
                <a:lnTo>
                  <a:pt x="11717042" y="629797"/>
                </a:lnTo>
                <a:lnTo>
                  <a:pt x="0" y="62979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93586A0-3008-D433-4437-77295851C606}"/>
              </a:ext>
            </a:extLst>
          </p:cNvPr>
          <p:cNvSpPr/>
          <p:nvPr userDrawn="1"/>
        </p:nvSpPr>
        <p:spPr>
          <a:xfrm>
            <a:off x="129793" y="5949539"/>
            <a:ext cx="1515773" cy="1515773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128230-CE1E-9D83-5FB5-BD53BAF249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379" y="6288139"/>
            <a:ext cx="984600" cy="36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253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F3B2199-02D3-E256-699F-E7DBEBA26650}"/>
              </a:ext>
            </a:extLst>
          </p:cNvPr>
          <p:cNvSpPr/>
          <p:nvPr userDrawn="1"/>
        </p:nvSpPr>
        <p:spPr>
          <a:xfrm>
            <a:off x="0" y="4470401"/>
            <a:ext cx="6745184" cy="23875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64A68BFB-A58E-5AD2-FFB0-BB9453B5476F}"/>
              </a:ext>
            </a:extLst>
          </p:cNvPr>
          <p:cNvSpPr/>
          <p:nvPr userDrawn="1"/>
        </p:nvSpPr>
        <p:spPr>
          <a:xfrm>
            <a:off x="4401969" y="1616391"/>
            <a:ext cx="7831147" cy="5314951"/>
          </a:xfrm>
          <a:custGeom>
            <a:avLst/>
            <a:gdLst>
              <a:gd name="connsiteX0" fmla="*/ 0 w 10355283"/>
              <a:gd name="connsiteY0" fmla="*/ 3195196 h 6390392"/>
              <a:gd name="connsiteX1" fmla="*/ 1597598 w 10355283"/>
              <a:gd name="connsiteY1" fmla="*/ 1 h 6390392"/>
              <a:gd name="connsiteX2" fmla="*/ 8757685 w 10355283"/>
              <a:gd name="connsiteY2" fmla="*/ 1 h 6390392"/>
              <a:gd name="connsiteX3" fmla="*/ 10355283 w 10355283"/>
              <a:gd name="connsiteY3" fmla="*/ 3195196 h 6390392"/>
              <a:gd name="connsiteX4" fmla="*/ 8757685 w 10355283"/>
              <a:gd name="connsiteY4" fmla="*/ 6390391 h 6390392"/>
              <a:gd name="connsiteX5" fmla="*/ 1597598 w 10355283"/>
              <a:gd name="connsiteY5" fmla="*/ 6390391 h 6390392"/>
              <a:gd name="connsiteX6" fmla="*/ 0 w 10355283"/>
              <a:gd name="connsiteY6" fmla="*/ 3195196 h 6390392"/>
              <a:gd name="connsiteX0" fmla="*/ 0 w 10355283"/>
              <a:gd name="connsiteY0" fmla="*/ 3201089 h 6396284"/>
              <a:gd name="connsiteX1" fmla="*/ 1597598 w 10355283"/>
              <a:gd name="connsiteY1" fmla="*/ 5894 h 6396284"/>
              <a:gd name="connsiteX2" fmla="*/ 7831147 w 10355283"/>
              <a:gd name="connsiteY2" fmla="*/ 0 h 6396284"/>
              <a:gd name="connsiteX3" fmla="*/ 8757685 w 10355283"/>
              <a:gd name="connsiteY3" fmla="*/ 5894 h 6396284"/>
              <a:gd name="connsiteX4" fmla="*/ 10355283 w 10355283"/>
              <a:gd name="connsiteY4" fmla="*/ 3201089 h 6396284"/>
              <a:gd name="connsiteX5" fmla="*/ 8757685 w 10355283"/>
              <a:gd name="connsiteY5" fmla="*/ 6396284 h 6396284"/>
              <a:gd name="connsiteX6" fmla="*/ 1597598 w 10355283"/>
              <a:gd name="connsiteY6" fmla="*/ 6396284 h 6396284"/>
              <a:gd name="connsiteX7" fmla="*/ 0 w 10355283"/>
              <a:gd name="connsiteY7" fmla="*/ 3201089 h 6396284"/>
              <a:gd name="connsiteX0" fmla="*/ 0 w 10355283"/>
              <a:gd name="connsiteY0" fmla="*/ 3201089 h 6396284"/>
              <a:gd name="connsiteX1" fmla="*/ 1597598 w 10355283"/>
              <a:gd name="connsiteY1" fmla="*/ 5894 h 6396284"/>
              <a:gd name="connsiteX2" fmla="*/ 7831147 w 10355283"/>
              <a:gd name="connsiteY2" fmla="*/ 0 h 6396284"/>
              <a:gd name="connsiteX3" fmla="*/ 8757685 w 10355283"/>
              <a:gd name="connsiteY3" fmla="*/ 5894 h 6396284"/>
              <a:gd name="connsiteX4" fmla="*/ 10355283 w 10355283"/>
              <a:gd name="connsiteY4" fmla="*/ 3201089 h 6396284"/>
              <a:gd name="connsiteX5" fmla="*/ 8757685 w 10355283"/>
              <a:gd name="connsiteY5" fmla="*/ 6396284 h 6396284"/>
              <a:gd name="connsiteX6" fmla="*/ 1597598 w 10355283"/>
              <a:gd name="connsiteY6" fmla="*/ 6396284 h 6396284"/>
              <a:gd name="connsiteX7" fmla="*/ 1051729 w 10355283"/>
              <a:gd name="connsiteY7" fmla="*/ 5314951 h 6396284"/>
              <a:gd name="connsiteX8" fmla="*/ 0 w 10355283"/>
              <a:gd name="connsiteY8" fmla="*/ 3201089 h 6396284"/>
              <a:gd name="connsiteX0" fmla="*/ 0 w 10355283"/>
              <a:gd name="connsiteY0" fmla="*/ 3201089 h 6396284"/>
              <a:gd name="connsiteX1" fmla="*/ 1597598 w 10355283"/>
              <a:gd name="connsiteY1" fmla="*/ 5894 h 6396284"/>
              <a:gd name="connsiteX2" fmla="*/ 7831147 w 10355283"/>
              <a:gd name="connsiteY2" fmla="*/ 0 h 6396284"/>
              <a:gd name="connsiteX3" fmla="*/ 10355283 w 10355283"/>
              <a:gd name="connsiteY3" fmla="*/ 3201089 h 6396284"/>
              <a:gd name="connsiteX4" fmla="*/ 8757685 w 10355283"/>
              <a:gd name="connsiteY4" fmla="*/ 6396284 h 6396284"/>
              <a:gd name="connsiteX5" fmla="*/ 1597598 w 10355283"/>
              <a:gd name="connsiteY5" fmla="*/ 6396284 h 6396284"/>
              <a:gd name="connsiteX6" fmla="*/ 1051729 w 10355283"/>
              <a:gd name="connsiteY6" fmla="*/ 5314951 h 6396284"/>
              <a:gd name="connsiteX7" fmla="*/ 0 w 10355283"/>
              <a:gd name="connsiteY7" fmla="*/ 3201089 h 6396284"/>
              <a:gd name="connsiteX0" fmla="*/ 0 w 8757685"/>
              <a:gd name="connsiteY0" fmla="*/ 3201089 h 6396284"/>
              <a:gd name="connsiteX1" fmla="*/ 1597598 w 8757685"/>
              <a:gd name="connsiteY1" fmla="*/ 5894 h 6396284"/>
              <a:gd name="connsiteX2" fmla="*/ 7831147 w 8757685"/>
              <a:gd name="connsiteY2" fmla="*/ 0 h 6396284"/>
              <a:gd name="connsiteX3" fmla="*/ 7812108 w 8757685"/>
              <a:gd name="connsiteY3" fmla="*/ 5301351 h 6396284"/>
              <a:gd name="connsiteX4" fmla="*/ 8757685 w 8757685"/>
              <a:gd name="connsiteY4" fmla="*/ 6396284 h 6396284"/>
              <a:gd name="connsiteX5" fmla="*/ 1597598 w 8757685"/>
              <a:gd name="connsiteY5" fmla="*/ 6396284 h 6396284"/>
              <a:gd name="connsiteX6" fmla="*/ 1051729 w 8757685"/>
              <a:gd name="connsiteY6" fmla="*/ 5314951 h 6396284"/>
              <a:gd name="connsiteX7" fmla="*/ 0 w 8757685"/>
              <a:gd name="connsiteY7" fmla="*/ 3201089 h 6396284"/>
              <a:gd name="connsiteX0" fmla="*/ 0 w 7831147"/>
              <a:gd name="connsiteY0" fmla="*/ 3201089 h 6396284"/>
              <a:gd name="connsiteX1" fmla="*/ 1597598 w 7831147"/>
              <a:gd name="connsiteY1" fmla="*/ 5894 h 6396284"/>
              <a:gd name="connsiteX2" fmla="*/ 7831147 w 7831147"/>
              <a:gd name="connsiteY2" fmla="*/ 0 h 6396284"/>
              <a:gd name="connsiteX3" fmla="*/ 7812108 w 7831147"/>
              <a:gd name="connsiteY3" fmla="*/ 5301351 h 6396284"/>
              <a:gd name="connsiteX4" fmla="*/ 1597598 w 7831147"/>
              <a:gd name="connsiteY4" fmla="*/ 6396284 h 6396284"/>
              <a:gd name="connsiteX5" fmla="*/ 1051729 w 7831147"/>
              <a:gd name="connsiteY5" fmla="*/ 5314951 h 6396284"/>
              <a:gd name="connsiteX6" fmla="*/ 0 w 7831147"/>
              <a:gd name="connsiteY6" fmla="*/ 3201089 h 6396284"/>
              <a:gd name="connsiteX0" fmla="*/ 0 w 7831147"/>
              <a:gd name="connsiteY0" fmla="*/ 3201089 h 5314951"/>
              <a:gd name="connsiteX1" fmla="*/ 1597598 w 7831147"/>
              <a:gd name="connsiteY1" fmla="*/ 5894 h 5314951"/>
              <a:gd name="connsiteX2" fmla="*/ 7831147 w 7831147"/>
              <a:gd name="connsiteY2" fmla="*/ 0 h 5314951"/>
              <a:gd name="connsiteX3" fmla="*/ 7812108 w 7831147"/>
              <a:gd name="connsiteY3" fmla="*/ 5301351 h 5314951"/>
              <a:gd name="connsiteX4" fmla="*/ 1051729 w 7831147"/>
              <a:gd name="connsiteY4" fmla="*/ 5314951 h 5314951"/>
              <a:gd name="connsiteX5" fmla="*/ 0 w 7831147"/>
              <a:gd name="connsiteY5" fmla="*/ 3201089 h 531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31147" h="5314951">
                <a:moveTo>
                  <a:pt x="0" y="3201089"/>
                </a:moveTo>
                <a:lnTo>
                  <a:pt x="1597598" y="5894"/>
                </a:lnTo>
                <a:lnTo>
                  <a:pt x="7831147" y="0"/>
                </a:lnTo>
                <a:cubicBezTo>
                  <a:pt x="7824801" y="1767117"/>
                  <a:pt x="7818454" y="3534234"/>
                  <a:pt x="7812108" y="5301351"/>
                </a:cubicBezTo>
                <a:lnTo>
                  <a:pt x="1051729" y="5314951"/>
                </a:lnTo>
                <a:lnTo>
                  <a:pt x="0" y="320108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48DB22-0E26-22FE-6313-AF617D8C7D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97039" y="2160648"/>
            <a:ext cx="5593278" cy="2387600"/>
          </a:xfrm>
        </p:spPr>
        <p:txBody>
          <a:bodyPr anchor="b">
            <a:normAutofit/>
          </a:bodyPr>
          <a:lstStyle>
            <a:lvl1pPr algn="r">
              <a:defRPr sz="48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3442BC-C008-9580-8B2B-C73BFEE4FA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548248"/>
            <a:ext cx="5494317" cy="1808102"/>
          </a:xfrm>
        </p:spPr>
        <p:txBody>
          <a:bodyPr/>
          <a:lstStyle>
            <a:lvl1pPr marL="0" indent="0" algn="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E9391-6E7F-D965-D85A-2C4CCEF48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47117" y="6356350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May 14, 2024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83BED7C-8B54-71A8-F611-B2B0E438F0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65" y="5121714"/>
            <a:ext cx="2882158" cy="1345947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9E20B73-97F8-1B71-4086-E30FC9900C5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60873" y="-40775"/>
            <a:ext cx="6057912" cy="484730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407 w 10000"/>
              <a:gd name="connsiteY5" fmla="*/ 9999 h 10000"/>
              <a:gd name="connsiteX6" fmla="*/ 2000 w 10000"/>
              <a:gd name="connsiteY6" fmla="*/ 10000 h 10000"/>
              <a:gd name="connsiteX7" fmla="*/ 0 w 10000"/>
              <a:gd name="connsiteY7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8965 w 10000"/>
              <a:gd name="connsiteY3" fmla="*/ 2416 h 10000"/>
              <a:gd name="connsiteX4" fmla="*/ 10000 w 10000"/>
              <a:gd name="connsiteY4" fmla="*/ 5000 h 10000"/>
              <a:gd name="connsiteX5" fmla="*/ 8000 w 10000"/>
              <a:gd name="connsiteY5" fmla="*/ 10000 h 10000"/>
              <a:gd name="connsiteX6" fmla="*/ 2407 w 10000"/>
              <a:gd name="connsiteY6" fmla="*/ 9999 h 10000"/>
              <a:gd name="connsiteX7" fmla="*/ 2000 w 10000"/>
              <a:gd name="connsiteY7" fmla="*/ 10000 h 10000"/>
              <a:gd name="connsiteX8" fmla="*/ 0 w 10000"/>
              <a:gd name="connsiteY8" fmla="*/ 5000 h 10000"/>
              <a:gd name="connsiteX0" fmla="*/ 0 w 8000"/>
              <a:gd name="connsiteY0" fmla="*/ 10000 h 10000"/>
              <a:gd name="connsiteX1" fmla="*/ 0 w 8000"/>
              <a:gd name="connsiteY1" fmla="*/ 0 h 10000"/>
              <a:gd name="connsiteX2" fmla="*/ 6000 w 8000"/>
              <a:gd name="connsiteY2" fmla="*/ 0 h 10000"/>
              <a:gd name="connsiteX3" fmla="*/ 6965 w 8000"/>
              <a:gd name="connsiteY3" fmla="*/ 2416 h 10000"/>
              <a:gd name="connsiteX4" fmla="*/ 8000 w 8000"/>
              <a:gd name="connsiteY4" fmla="*/ 5000 h 10000"/>
              <a:gd name="connsiteX5" fmla="*/ 6000 w 8000"/>
              <a:gd name="connsiteY5" fmla="*/ 10000 h 10000"/>
              <a:gd name="connsiteX6" fmla="*/ 407 w 8000"/>
              <a:gd name="connsiteY6" fmla="*/ 9999 h 10000"/>
              <a:gd name="connsiteX7" fmla="*/ 0 w 8000"/>
              <a:gd name="connsiteY7" fmla="*/ 10000 h 10000"/>
              <a:gd name="connsiteX0" fmla="*/ 509 w 10000"/>
              <a:gd name="connsiteY0" fmla="*/ 9999 h 10000"/>
              <a:gd name="connsiteX1" fmla="*/ 0 w 10000"/>
              <a:gd name="connsiteY1" fmla="*/ 0 h 10000"/>
              <a:gd name="connsiteX2" fmla="*/ 7500 w 10000"/>
              <a:gd name="connsiteY2" fmla="*/ 0 h 10000"/>
              <a:gd name="connsiteX3" fmla="*/ 8706 w 10000"/>
              <a:gd name="connsiteY3" fmla="*/ 2416 h 10000"/>
              <a:gd name="connsiteX4" fmla="*/ 10000 w 10000"/>
              <a:gd name="connsiteY4" fmla="*/ 5000 h 10000"/>
              <a:gd name="connsiteX5" fmla="*/ 7500 w 10000"/>
              <a:gd name="connsiteY5" fmla="*/ 10000 h 10000"/>
              <a:gd name="connsiteX6" fmla="*/ 509 w 10000"/>
              <a:gd name="connsiteY6" fmla="*/ 9999 h 10000"/>
              <a:gd name="connsiteX0" fmla="*/ 509 w 10000"/>
              <a:gd name="connsiteY0" fmla="*/ 9999 h 10000"/>
              <a:gd name="connsiteX1" fmla="*/ 0 w 10000"/>
              <a:gd name="connsiteY1" fmla="*/ 0 h 10000"/>
              <a:gd name="connsiteX2" fmla="*/ 8706 w 10000"/>
              <a:gd name="connsiteY2" fmla="*/ 2416 h 10000"/>
              <a:gd name="connsiteX3" fmla="*/ 10000 w 10000"/>
              <a:gd name="connsiteY3" fmla="*/ 5000 h 10000"/>
              <a:gd name="connsiteX4" fmla="*/ 7500 w 10000"/>
              <a:gd name="connsiteY4" fmla="*/ 10000 h 10000"/>
              <a:gd name="connsiteX5" fmla="*/ 509 w 10000"/>
              <a:gd name="connsiteY5" fmla="*/ 9999 h 10000"/>
              <a:gd name="connsiteX0" fmla="*/ 48 w 9539"/>
              <a:gd name="connsiteY0" fmla="*/ 7583 h 7584"/>
              <a:gd name="connsiteX1" fmla="*/ 64 w 9539"/>
              <a:gd name="connsiteY1" fmla="*/ 32 h 7584"/>
              <a:gd name="connsiteX2" fmla="*/ 8245 w 9539"/>
              <a:gd name="connsiteY2" fmla="*/ 0 h 7584"/>
              <a:gd name="connsiteX3" fmla="*/ 9539 w 9539"/>
              <a:gd name="connsiteY3" fmla="*/ 2584 h 7584"/>
              <a:gd name="connsiteX4" fmla="*/ 7039 w 9539"/>
              <a:gd name="connsiteY4" fmla="*/ 7584 h 7584"/>
              <a:gd name="connsiteX5" fmla="*/ 48 w 9539"/>
              <a:gd name="connsiteY5" fmla="*/ 7583 h 7584"/>
              <a:gd name="connsiteX0" fmla="*/ 76 w 10026"/>
              <a:gd name="connsiteY0" fmla="*/ 9999 h 10000"/>
              <a:gd name="connsiteX1" fmla="*/ 93 w 10026"/>
              <a:gd name="connsiteY1" fmla="*/ 42 h 10000"/>
              <a:gd name="connsiteX2" fmla="*/ 8669 w 10026"/>
              <a:gd name="connsiteY2" fmla="*/ 0 h 10000"/>
              <a:gd name="connsiteX3" fmla="*/ 10026 w 10026"/>
              <a:gd name="connsiteY3" fmla="*/ 3407 h 10000"/>
              <a:gd name="connsiteX4" fmla="*/ 7405 w 10026"/>
              <a:gd name="connsiteY4" fmla="*/ 10000 h 10000"/>
              <a:gd name="connsiteX5" fmla="*/ 76 w 10026"/>
              <a:gd name="connsiteY5" fmla="*/ 9999 h 10000"/>
              <a:gd name="connsiteX0" fmla="*/ 0 w 9950"/>
              <a:gd name="connsiteY0" fmla="*/ 9999 h 10000"/>
              <a:gd name="connsiteX1" fmla="*/ 17 w 9950"/>
              <a:gd name="connsiteY1" fmla="*/ 42 h 10000"/>
              <a:gd name="connsiteX2" fmla="*/ 8593 w 9950"/>
              <a:gd name="connsiteY2" fmla="*/ 0 h 10000"/>
              <a:gd name="connsiteX3" fmla="*/ 9950 w 9950"/>
              <a:gd name="connsiteY3" fmla="*/ 3407 h 10000"/>
              <a:gd name="connsiteX4" fmla="*/ 7329 w 9950"/>
              <a:gd name="connsiteY4" fmla="*/ 10000 h 10000"/>
              <a:gd name="connsiteX5" fmla="*/ 0 w 9950"/>
              <a:gd name="connsiteY5" fmla="*/ 9999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50" h="10000">
                <a:moveTo>
                  <a:pt x="0" y="9999"/>
                </a:moveTo>
                <a:cubicBezTo>
                  <a:pt x="6" y="5793"/>
                  <a:pt x="11" y="4605"/>
                  <a:pt x="17" y="42"/>
                </a:cubicBezTo>
                <a:lnTo>
                  <a:pt x="8593" y="0"/>
                </a:lnTo>
                <a:lnTo>
                  <a:pt x="9950" y="3407"/>
                </a:lnTo>
                <a:lnTo>
                  <a:pt x="7329" y="10000"/>
                </a:lnTo>
                <a:lnTo>
                  <a:pt x="0" y="999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78395BFC-AF42-1F44-0688-10115DCC9ECC}"/>
              </a:ext>
            </a:extLst>
          </p:cNvPr>
          <p:cNvSpPr/>
          <p:nvPr userDrawn="1"/>
        </p:nvSpPr>
        <p:spPr>
          <a:xfrm rot="-10800000">
            <a:off x="5154699" y="1098149"/>
            <a:ext cx="7277959" cy="391194"/>
          </a:xfrm>
          <a:custGeom>
            <a:avLst/>
            <a:gdLst/>
            <a:ahLst/>
            <a:cxnLst/>
            <a:rect l="l" t="t" r="r" b="b"/>
            <a:pathLst>
              <a:path w="11717042" h="629797">
                <a:moveTo>
                  <a:pt x="0" y="0"/>
                </a:moveTo>
                <a:lnTo>
                  <a:pt x="11717042" y="0"/>
                </a:lnTo>
                <a:lnTo>
                  <a:pt x="11717042" y="629797"/>
                </a:lnTo>
                <a:lnTo>
                  <a:pt x="0" y="62979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17441" b="-1744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7C958F8-4507-7F9D-4B3B-5E0F2A4AB438}"/>
              </a:ext>
            </a:extLst>
          </p:cNvPr>
          <p:cNvSpPr/>
          <p:nvPr userDrawn="1"/>
        </p:nvSpPr>
        <p:spPr>
          <a:xfrm>
            <a:off x="9564164" y="-171282"/>
            <a:ext cx="2257565" cy="2257565"/>
          </a:xfrm>
          <a:prstGeom prst="ellipse">
            <a:avLst/>
          </a:prstGeom>
          <a:solidFill>
            <a:schemeClr val="bg1"/>
          </a:solidFill>
          <a:ln w="139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64EC33F-2CEF-5B8A-6E3B-EF5BECC2C4C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5578" y="625268"/>
            <a:ext cx="1794738" cy="66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62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ng shot of a bridge over water&#10;&#10;AI-generated content may be incorrect.">
            <a:extLst>
              <a:ext uri="{FF2B5EF4-FFF2-40B4-BE49-F238E27FC236}">
                <a16:creationId xmlns:a16="http://schemas.microsoft.com/office/drawing/2014/main" id="{39BAA139-CA0C-43BD-A316-C13F0DAEC3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4C047E9-6F83-ACFF-5E99-A9350EE45349}"/>
              </a:ext>
            </a:extLst>
          </p:cNvPr>
          <p:cNvSpPr/>
          <p:nvPr userDrawn="1"/>
        </p:nvSpPr>
        <p:spPr>
          <a:xfrm>
            <a:off x="-1" y="3910361"/>
            <a:ext cx="12192000" cy="2947639"/>
          </a:xfrm>
          <a:prstGeom prst="rect">
            <a:avLst/>
          </a:prstGeom>
          <a:solidFill>
            <a:srgbClr val="1D336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1">
            <a:extLst>
              <a:ext uri="{FF2B5EF4-FFF2-40B4-BE49-F238E27FC236}">
                <a16:creationId xmlns:a16="http://schemas.microsoft.com/office/drawing/2014/main" id="{19A3FA57-7955-1119-67FF-652F7B70D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540" y="4437426"/>
            <a:ext cx="10693399" cy="1239947"/>
          </a:xfrm>
        </p:spPr>
        <p:txBody>
          <a:bodyPr>
            <a:normAutofit/>
          </a:bodyPr>
          <a:lstStyle>
            <a:lvl1pPr>
              <a:lnSpc>
                <a:spcPts val="47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1C6C01-DD87-26A9-EEFF-F2C835B00231}"/>
              </a:ext>
            </a:extLst>
          </p:cNvPr>
          <p:cNvSpPr/>
          <p:nvPr userDrawn="1"/>
        </p:nvSpPr>
        <p:spPr>
          <a:xfrm>
            <a:off x="-2" y="4455714"/>
            <a:ext cx="310896" cy="445470"/>
          </a:xfrm>
          <a:prstGeom prst="rect">
            <a:avLst/>
          </a:prstGeom>
          <a:solidFill>
            <a:srgbClr val="A2CD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close-up of a logo&#10;&#10;AI-generated content may be incorrect.">
            <a:extLst>
              <a:ext uri="{FF2B5EF4-FFF2-40B4-BE49-F238E27FC236}">
                <a16:creationId xmlns:a16="http://schemas.microsoft.com/office/drawing/2014/main" id="{2232B9C6-16C8-8FE9-C7CE-2A87588CB7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7005" y="368942"/>
            <a:ext cx="1909856" cy="847854"/>
          </a:xfrm>
          <a:prstGeom prst="rect">
            <a:avLst/>
          </a:prstGeom>
        </p:spPr>
      </p:pic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8FA30FD7-8409-67A7-62CD-1B729EABE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6014" y="6470396"/>
            <a:ext cx="3981705" cy="365125"/>
          </a:xfrm>
          <a:prstGeom prst="rect">
            <a:avLst/>
          </a:prstGeom>
        </p:spPr>
        <p:txBody>
          <a:bodyPr vert="horz" lIns="0" tIns="45720" rIns="0" bIns="45720" rtlCol="0" anchor="t" anchorCtr="0"/>
          <a:lstStyle>
            <a:lvl1pPr algn="l">
              <a:defRPr sz="1100">
                <a:solidFill>
                  <a:schemeClr val="bg1"/>
                </a:solidFill>
                <a:latin typeface="Avenir 55" pitchFamily="50" charset="0"/>
              </a:defRPr>
            </a:lvl1pPr>
          </a:lstStyle>
          <a:p>
            <a:endParaRPr lang="en-US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A960E2A9-BE6A-E0F4-D6AD-6216F6557D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AECFC-B3FD-4B2F-AC65-82A7E7A91D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CB90249C-8913-EF7E-93F8-F35BB8DEE0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4" y="135609"/>
            <a:ext cx="3099081" cy="131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78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ng shot of a bridge over water&#10;&#10;AI-generated content may be incorrect.">
            <a:extLst>
              <a:ext uri="{FF2B5EF4-FFF2-40B4-BE49-F238E27FC236}">
                <a16:creationId xmlns:a16="http://schemas.microsoft.com/office/drawing/2014/main" id="{3FEF9D29-8363-543B-34EE-236EA3A671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4C047E9-6F83-ACFF-5E99-A9350EE45349}"/>
              </a:ext>
            </a:extLst>
          </p:cNvPr>
          <p:cNvSpPr/>
          <p:nvPr userDrawn="1"/>
        </p:nvSpPr>
        <p:spPr>
          <a:xfrm>
            <a:off x="-1" y="3429001"/>
            <a:ext cx="12192000" cy="3429000"/>
          </a:xfrm>
          <a:prstGeom prst="rect">
            <a:avLst/>
          </a:prstGeom>
          <a:solidFill>
            <a:srgbClr val="1D336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-up of a logo&#10;&#10;AI-generated content may be incorrect.">
            <a:extLst>
              <a:ext uri="{FF2B5EF4-FFF2-40B4-BE49-F238E27FC236}">
                <a16:creationId xmlns:a16="http://schemas.microsoft.com/office/drawing/2014/main" id="{54EF8C1F-D6F6-29B7-AF3D-1467EB7640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7005" y="368942"/>
            <a:ext cx="1909856" cy="8478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954255A-1AAE-D121-DA2F-E54A48A4122F}"/>
              </a:ext>
            </a:extLst>
          </p:cNvPr>
          <p:cNvSpPr/>
          <p:nvPr userDrawn="1"/>
        </p:nvSpPr>
        <p:spPr>
          <a:xfrm>
            <a:off x="0" y="3765991"/>
            <a:ext cx="309282" cy="362017"/>
          </a:xfrm>
          <a:prstGeom prst="rect">
            <a:avLst/>
          </a:prstGeom>
          <a:solidFill>
            <a:srgbClr val="A2CD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108D09E-A567-8537-26B2-2B946235F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381" y="3777231"/>
            <a:ext cx="10693399" cy="12399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38D0E1A-97CD-2F8F-A1AD-97D89881DF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837B1CB-A036-E3AE-A356-3B35B52701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4AECFC-B3FD-4B2F-AC65-82A7E7A91D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 descr="A logo with text on it&#10;&#10;AI-generated content may be incorrect.">
            <a:extLst>
              <a:ext uri="{FF2B5EF4-FFF2-40B4-BE49-F238E27FC236}">
                <a16:creationId xmlns:a16="http://schemas.microsoft.com/office/drawing/2014/main" id="{BBDFA9CD-17FC-0AF5-22F9-56B135B15F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4" y="135609"/>
            <a:ext cx="3099081" cy="131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64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ridge over water with grass and grass&#10;&#10;AI-generated content may be incorrect.">
            <a:extLst>
              <a:ext uri="{FF2B5EF4-FFF2-40B4-BE49-F238E27FC236}">
                <a16:creationId xmlns:a16="http://schemas.microsoft.com/office/drawing/2014/main" id="{BDB45A4E-8FC4-9A5D-1D58-EBFF70A5B0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4C047E9-6F83-ACFF-5E99-A9350EE45349}"/>
              </a:ext>
            </a:extLst>
          </p:cNvPr>
          <p:cNvSpPr/>
          <p:nvPr userDrawn="1"/>
        </p:nvSpPr>
        <p:spPr>
          <a:xfrm>
            <a:off x="-9146" y="3910361"/>
            <a:ext cx="12201146" cy="2947639"/>
          </a:xfrm>
          <a:prstGeom prst="rect">
            <a:avLst/>
          </a:prstGeom>
          <a:solidFill>
            <a:schemeClr val="bg1">
              <a:alpha val="8034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1">
            <a:extLst>
              <a:ext uri="{FF2B5EF4-FFF2-40B4-BE49-F238E27FC236}">
                <a16:creationId xmlns:a16="http://schemas.microsoft.com/office/drawing/2014/main" id="{19A3FA57-7955-1119-67FF-652F7B70D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540" y="4437426"/>
            <a:ext cx="10693399" cy="1239947"/>
          </a:xfrm>
        </p:spPr>
        <p:txBody>
          <a:bodyPr>
            <a:normAutofit/>
          </a:bodyPr>
          <a:lstStyle>
            <a:lvl1pPr>
              <a:lnSpc>
                <a:spcPts val="4700"/>
              </a:lnSpc>
              <a:defRPr sz="4400">
                <a:solidFill>
                  <a:srgbClr val="1D336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892C8A-82A3-6C60-8F78-7911FE780DF7}"/>
              </a:ext>
            </a:extLst>
          </p:cNvPr>
          <p:cNvSpPr/>
          <p:nvPr userDrawn="1"/>
        </p:nvSpPr>
        <p:spPr>
          <a:xfrm>
            <a:off x="-2" y="4455714"/>
            <a:ext cx="310896" cy="445470"/>
          </a:xfrm>
          <a:prstGeom prst="rect">
            <a:avLst/>
          </a:prstGeom>
          <a:solidFill>
            <a:srgbClr val="A2CD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201795-9A07-0C1B-DCA8-4827A5E6CA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44417" y="6417860"/>
            <a:ext cx="295169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E638EC-31A6-D251-0946-967B165852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1D3360"/>
                </a:solidFill>
              </a:defRPr>
            </a:lvl1pPr>
          </a:lstStyle>
          <a:p>
            <a:fld id="{144AECFC-B3FD-4B2F-AC65-82A7E7A91D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logo with text on it&#10;&#10;AI-generated content may be incorrect.">
            <a:extLst>
              <a:ext uri="{FF2B5EF4-FFF2-40B4-BE49-F238E27FC236}">
                <a16:creationId xmlns:a16="http://schemas.microsoft.com/office/drawing/2014/main" id="{623E1F8F-3852-5AA1-1CED-3F10D15FB2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535" y="5932413"/>
            <a:ext cx="2001348" cy="84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8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ng shot of a bridge over water&#10;&#10;AI-generated content may be incorrect.">
            <a:extLst>
              <a:ext uri="{FF2B5EF4-FFF2-40B4-BE49-F238E27FC236}">
                <a16:creationId xmlns:a16="http://schemas.microsoft.com/office/drawing/2014/main" id="{FF9376D0-2C7A-A4E5-64FE-4B1071AC86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4C047E9-6F83-ACFF-5E99-A9350EE45349}"/>
              </a:ext>
            </a:extLst>
          </p:cNvPr>
          <p:cNvSpPr/>
          <p:nvPr userDrawn="1"/>
        </p:nvSpPr>
        <p:spPr>
          <a:xfrm>
            <a:off x="-1" y="3910361"/>
            <a:ext cx="12192000" cy="2947639"/>
          </a:xfrm>
          <a:prstGeom prst="rect">
            <a:avLst/>
          </a:prstGeom>
          <a:solidFill>
            <a:srgbClr val="1D336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1">
            <a:extLst>
              <a:ext uri="{FF2B5EF4-FFF2-40B4-BE49-F238E27FC236}">
                <a16:creationId xmlns:a16="http://schemas.microsoft.com/office/drawing/2014/main" id="{19A3FA57-7955-1119-67FF-652F7B70D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540" y="4437426"/>
            <a:ext cx="10693399" cy="1239947"/>
          </a:xfrm>
        </p:spPr>
        <p:txBody>
          <a:bodyPr>
            <a:normAutofit/>
          </a:bodyPr>
          <a:lstStyle>
            <a:lvl1pPr>
              <a:lnSpc>
                <a:spcPts val="47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1C6C01-DD87-26A9-EEFF-F2C835B00231}"/>
              </a:ext>
            </a:extLst>
          </p:cNvPr>
          <p:cNvSpPr/>
          <p:nvPr userDrawn="1"/>
        </p:nvSpPr>
        <p:spPr>
          <a:xfrm>
            <a:off x="-2" y="4455714"/>
            <a:ext cx="310896" cy="445470"/>
          </a:xfrm>
          <a:prstGeom prst="rect">
            <a:avLst/>
          </a:prstGeom>
          <a:solidFill>
            <a:srgbClr val="A2CD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close-up of a logo&#10;&#10;AI-generated content may be incorrect.">
            <a:extLst>
              <a:ext uri="{FF2B5EF4-FFF2-40B4-BE49-F238E27FC236}">
                <a16:creationId xmlns:a16="http://schemas.microsoft.com/office/drawing/2014/main" id="{2232B9C6-16C8-8FE9-C7CE-2A87588CB7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7005" y="368942"/>
            <a:ext cx="1909856" cy="847854"/>
          </a:xfrm>
          <a:prstGeom prst="rect">
            <a:avLst/>
          </a:prstGeom>
        </p:spPr>
      </p:pic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8FA30FD7-8409-67A7-62CD-1B729EABE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6014" y="6470396"/>
            <a:ext cx="3981705" cy="365125"/>
          </a:xfrm>
          <a:prstGeom prst="rect">
            <a:avLst/>
          </a:prstGeom>
        </p:spPr>
        <p:txBody>
          <a:bodyPr vert="horz" lIns="0" tIns="45720" rIns="0" bIns="45720" rtlCol="0" anchor="t" anchorCtr="0"/>
          <a:lstStyle>
            <a:lvl1pPr algn="l">
              <a:defRPr sz="1100">
                <a:solidFill>
                  <a:schemeClr val="bg1"/>
                </a:solidFill>
                <a:latin typeface="Avenir 55" pitchFamily="50" charset="0"/>
              </a:defRPr>
            </a:lvl1pPr>
          </a:lstStyle>
          <a:p>
            <a:endParaRPr lang="en-US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A960E2A9-BE6A-E0F4-D6AD-6216F6557D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AECFC-B3FD-4B2F-AC65-82A7E7A91D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CB90249C-8913-EF7E-93F8-F35BB8DEE0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4" y="135609"/>
            <a:ext cx="3099081" cy="131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78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ng shot of a bridge over water&#10;&#10;AI-generated content may be incorrect.">
            <a:extLst>
              <a:ext uri="{FF2B5EF4-FFF2-40B4-BE49-F238E27FC236}">
                <a16:creationId xmlns:a16="http://schemas.microsoft.com/office/drawing/2014/main" id="{2E4350D9-9CC2-18E2-7F0B-9DFDC10387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4C047E9-6F83-ACFF-5E99-A9350EE45349}"/>
              </a:ext>
            </a:extLst>
          </p:cNvPr>
          <p:cNvSpPr/>
          <p:nvPr userDrawn="1"/>
        </p:nvSpPr>
        <p:spPr>
          <a:xfrm>
            <a:off x="-1" y="3429001"/>
            <a:ext cx="12192000" cy="3429000"/>
          </a:xfrm>
          <a:prstGeom prst="rect">
            <a:avLst/>
          </a:prstGeom>
          <a:solidFill>
            <a:srgbClr val="1D336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-up of a logo&#10;&#10;AI-generated content may be incorrect.">
            <a:extLst>
              <a:ext uri="{FF2B5EF4-FFF2-40B4-BE49-F238E27FC236}">
                <a16:creationId xmlns:a16="http://schemas.microsoft.com/office/drawing/2014/main" id="{54EF8C1F-D6F6-29B7-AF3D-1467EB7640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7005" y="368942"/>
            <a:ext cx="1909856" cy="8478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954255A-1AAE-D121-DA2F-E54A48A4122F}"/>
              </a:ext>
            </a:extLst>
          </p:cNvPr>
          <p:cNvSpPr/>
          <p:nvPr userDrawn="1"/>
        </p:nvSpPr>
        <p:spPr>
          <a:xfrm>
            <a:off x="0" y="3765991"/>
            <a:ext cx="309282" cy="362017"/>
          </a:xfrm>
          <a:prstGeom prst="rect">
            <a:avLst/>
          </a:prstGeom>
          <a:solidFill>
            <a:srgbClr val="A2CD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108D09E-A567-8537-26B2-2B946235F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381" y="3777231"/>
            <a:ext cx="10693399" cy="12399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38D0E1A-97CD-2F8F-A1AD-97D89881DF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837B1CB-A036-E3AE-A356-3B35B52701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4AECFC-B3FD-4B2F-AC65-82A7E7A91D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 descr="A logo with text on it&#10;&#10;AI-generated content may be incorrect.">
            <a:extLst>
              <a:ext uri="{FF2B5EF4-FFF2-40B4-BE49-F238E27FC236}">
                <a16:creationId xmlns:a16="http://schemas.microsoft.com/office/drawing/2014/main" id="{BBDFA9CD-17FC-0AF5-22F9-56B135B15F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4" y="135609"/>
            <a:ext cx="3099081" cy="131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64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ridge over water with grass and grass&#10;&#10;AI-generated content may be incorrect.">
            <a:extLst>
              <a:ext uri="{FF2B5EF4-FFF2-40B4-BE49-F238E27FC236}">
                <a16:creationId xmlns:a16="http://schemas.microsoft.com/office/drawing/2014/main" id="{1106CAD2-A44C-6F95-E058-14527AC7CD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4C047E9-6F83-ACFF-5E99-A9350EE45349}"/>
              </a:ext>
            </a:extLst>
          </p:cNvPr>
          <p:cNvSpPr/>
          <p:nvPr userDrawn="1"/>
        </p:nvSpPr>
        <p:spPr>
          <a:xfrm>
            <a:off x="-9146" y="3910361"/>
            <a:ext cx="12201146" cy="2947639"/>
          </a:xfrm>
          <a:prstGeom prst="rect">
            <a:avLst/>
          </a:prstGeom>
          <a:solidFill>
            <a:schemeClr val="bg1">
              <a:alpha val="8034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1">
            <a:extLst>
              <a:ext uri="{FF2B5EF4-FFF2-40B4-BE49-F238E27FC236}">
                <a16:creationId xmlns:a16="http://schemas.microsoft.com/office/drawing/2014/main" id="{19A3FA57-7955-1119-67FF-652F7B70D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540" y="4437426"/>
            <a:ext cx="10693399" cy="1239947"/>
          </a:xfrm>
        </p:spPr>
        <p:txBody>
          <a:bodyPr>
            <a:normAutofit/>
          </a:bodyPr>
          <a:lstStyle>
            <a:lvl1pPr>
              <a:lnSpc>
                <a:spcPts val="4700"/>
              </a:lnSpc>
              <a:defRPr sz="4400">
                <a:solidFill>
                  <a:srgbClr val="1D336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892C8A-82A3-6C60-8F78-7911FE780DF7}"/>
              </a:ext>
            </a:extLst>
          </p:cNvPr>
          <p:cNvSpPr/>
          <p:nvPr userDrawn="1"/>
        </p:nvSpPr>
        <p:spPr>
          <a:xfrm>
            <a:off x="-2" y="4455714"/>
            <a:ext cx="310896" cy="445470"/>
          </a:xfrm>
          <a:prstGeom prst="rect">
            <a:avLst/>
          </a:prstGeom>
          <a:solidFill>
            <a:srgbClr val="A2CD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201795-9A07-0C1B-DCA8-4827A5E6CA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44417" y="6417860"/>
            <a:ext cx="295169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E638EC-31A6-D251-0946-967B165852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1D3360"/>
                </a:solidFill>
              </a:defRPr>
            </a:lvl1pPr>
          </a:lstStyle>
          <a:p>
            <a:fld id="{144AECFC-B3FD-4B2F-AC65-82A7E7A91D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logo with text on it&#10;&#10;AI-generated content may be incorrect.">
            <a:extLst>
              <a:ext uri="{FF2B5EF4-FFF2-40B4-BE49-F238E27FC236}">
                <a16:creationId xmlns:a16="http://schemas.microsoft.com/office/drawing/2014/main" id="{623E1F8F-3852-5AA1-1CED-3F10D15FB2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535" y="5932413"/>
            <a:ext cx="2001348" cy="84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8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9053BF8-D4C8-347F-8942-A2B1C92A328B}"/>
              </a:ext>
            </a:extLst>
          </p:cNvPr>
          <p:cNvSpPr/>
          <p:nvPr userDrawn="1"/>
        </p:nvSpPr>
        <p:spPr>
          <a:xfrm>
            <a:off x="-9144" y="5973655"/>
            <a:ext cx="12201144" cy="888410"/>
          </a:xfrm>
          <a:prstGeom prst="rect">
            <a:avLst/>
          </a:prstGeom>
          <a:solidFill>
            <a:srgbClr val="1D33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618F1A-81BD-A472-5E1F-6006F17E5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015" y="675319"/>
            <a:ext cx="10693399" cy="123994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8F438-8259-78CF-7F6E-C1B257F3B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016" y="2010824"/>
            <a:ext cx="10693400" cy="385812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C7083-46D8-0D85-809C-2FF792832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2523" y="6417860"/>
            <a:ext cx="3183584" cy="365125"/>
          </a:xfrm>
          <a:prstGeom prst="rect">
            <a:avLst/>
          </a:prstGeom>
        </p:spPr>
        <p:txBody>
          <a:bodyPr vert="horz" lIns="0" tIns="45720" rIns="0" bIns="45720" rtlCol="0" anchor="t" anchorCtr="0"/>
          <a:lstStyle>
            <a:lvl1pPr algn="l">
              <a:defRPr sz="1100">
                <a:solidFill>
                  <a:schemeClr val="bg1"/>
                </a:solidFill>
                <a:latin typeface="Avenir 55" pitchFamily="50" charset="0"/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2B572-3EAA-5B3D-5830-C09980DCAB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1836" y="6470396"/>
            <a:ext cx="661755" cy="365125"/>
          </a:xfrm>
          <a:prstGeom prst="rect">
            <a:avLst/>
          </a:prstGeom>
        </p:spPr>
        <p:txBody>
          <a:bodyPr vert="horz" lIns="0" tIns="45720" rIns="0" bIns="45720" rtlCol="0" anchor="t" anchorCtr="0"/>
          <a:lstStyle>
            <a:lvl1pPr algn="ctr">
              <a:defRPr sz="1100">
                <a:solidFill>
                  <a:schemeClr val="bg1"/>
                </a:solidFill>
                <a:latin typeface="Avenir 55" pitchFamily="50" charset="0"/>
              </a:defRPr>
            </a:lvl1pPr>
          </a:lstStyle>
          <a:p>
            <a:fld id="{144AECFC-B3FD-4B2F-AC65-82A7E7A91D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F0F37D-DA3B-AD5A-4701-B8F974532CEF}"/>
              </a:ext>
            </a:extLst>
          </p:cNvPr>
          <p:cNvSpPr/>
          <p:nvPr userDrawn="1"/>
        </p:nvSpPr>
        <p:spPr>
          <a:xfrm>
            <a:off x="0" y="684463"/>
            <a:ext cx="309282" cy="362017"/>
          </a:xfrm>
          <a:prstGeom prst="rect">
            <a:avLst/>
          </a:prstGeom>
          <a:solidFill>
            <a:srgbClr val="A2CD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white logo with white text&#10;&#10;AI-generated content may be incorrect.">
            <a:extLst>
              <a:ext uri="{FF2B5EF4-FFF2-40B4-BE49-F238E27FC236}">
                <a16:creationId xmlns:a16="http://schemas.microsoft.com/office/drawing/2014/main" id="{3F05034E-6094-49D2-9D06-793F61B8B135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7986" y="6086386"/>
            <a:ext cx="1319379" cy="591758"/>
          </a:xfrm>
          <a:prstGeom prst="rect">
            <a:avLst/>
          </a:prstGeom>
        </p:spPr>
      </p:pic>
      <p:pic>
        <p:nvPicPr>
          <p:cNvPr id="12" name="Picture 11" descr="A logo with a boat in the middle&#10;&#10;AI-generated content may be incorrect.">
            <a:extLst>
              <a:ext uri="{FF2B5EF4-FFF2-40B4-BE49-F238E27FC236}">
                <a16:creationId xmlns:a16="http://schemas.microsoft.com/office/drawing/2014/main" id="{F4429439-259D-9B31-3203-860B3B68CD07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635" y="6063978"/>
            <a:ext cx="1668606" cy="70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97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86" r:id="rId2"/>
    <p:sldLayoutId id="2147483687" r:id="rId3"/>
    <p:sldLayoutId id="2147483667" r:id="rId4"/>
    <p:sldLayoutId id="2147483668" r:id="rId5"/>
    <p:sldLayoutId id="2147483669" r:id="rId6"/>
    <p:sldLayoutId id="2147483651" r:id="rId7"/>
    <p:sldLayoutId id="2147483665" r:id="rId8"/>
    <p:sldLayoutId id="2147483664" r:id="rId9"/>
    <p:sldLayoutId id="2147483662" r:id="rId10"/>
    <p:sldLayoutId id="2147483663" r:id="rId11"/>
    <p:sldLayoutId id="2147483688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hf hdr="0" dt="0"/>
  <p:txStyles>
    <p:titleStyle>
      <a:lvl1pPr algn="l" defTabSz="914400" rtl="0" eaLnBrk="1" latinLnBrk="0" hangingPunct="1">
        <a:lnSpc>
          <a:spcPts val="3800"/>
        </a:lnSpc>
        <a:spcBef>
          <a:spcPct val="0"/>
        </a:spcBef>
        <a:buNone/>
        <a:defRPr sz="3600" kern="1200" spc="-30" baseline="0">
          <a:solidFill>
            <a:srgbClr val="202F5E"/>
          </a:solidFill>
          <a:latin typeface="Avenir 85 Heavy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3000"/>
        </a:lnSpc>
        <a:spcBef>
          <a:spcPts val="1500"/>
        </a:spcBef>
        <a:buClr>
          <a:srgbClr val="A2CF5F"/>
        </a:buClr>
        <a:buFont typeface="Wingdings" panose="05000000000000000000" pitchFamily="2" charset="2"/>
        <a:buChar char="§"/>
        <a:defRPr sz="2800" kern="1200" spc="-30" baseline="0">
          <a:solidFill>
            <a:schemeClr val="tx1"/>
          </a:solidFill>
          <a:latin typeface="Avenir 55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ts val="2600"/>
        </a:lnSpc>
        <a:spcBef>
          <a:spcPts val="1200"/>
        </a:spcBef>
        <a:buClr>
          <a:srgbClr val="41B048"/>
        </a:buClr>
        <a:buFont typeface="Arial" panose="020B0604020202020204" pitchFamily="34" charset="0"/>
        <a:buChar char="•"/>
        <a:defRPr sz="2400" kern="1200" spc="-30" baseline="0">
          <a:solidFill>
            <a:schemeClr val="tx1"/>
          </a:solidFill>
          <a:latin typeface="Avenir 55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200"/>
        </a:lnSpc>
        <a:spcBef>
          <a:spcPts val="1200"/>
        </a:spcBef>
        <a:buClr>
          <a:srgbClr val="3B479D"/>
        </a:buClr>
        <a:buSzPct val="75000"/>
        <a:buFont typeface="Courier New" panose="02070309020205020404" pitchFamily="49" charset="0"/>
        <a:buChar char="o"/>
        <a:defRPr sz="2000" kern="1200" spc="-30" baseline="0">
          <a:solidFill>
            <a:schemeClr val="tx1"/>
          </a:solidFill>
          <a:latin typeface="Avenir 55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000"/>
        </a:lnSpc>
        <a:spcBef>
          <a:spcPts val="1000"/>
        </a:spcBef>
        <a:buFont typeface="Arial" panose="020B0604020202020204" pitchFamily="34" charset="0"/>
        <a:buChar char="•"/>
        <a:defRPr sz="1800" kern="1200" spc="-30" baseline="0">
          <a:solidFill>
            <a:schemeClr val="tx1"/>
          </a:solidFill>
          <a:latin typeface="Avenir 55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000"/>
        </a:lnSpc>
        <a:spcBef>
          <a:spcPts val="1000"/>
        </a:spcBef>
        <a:buFont typeface="Arial" panose="020B0604020202020204" pitchFamily="34" charset="0"/>
        <a:buChar char="•"/>
        <a:defRPr sz="1800" kern="1200" spc="-30" baseline="0">
          <a:solidFill>
            <a:schemeClr val="tx1"/>
          </a:solidFill>
          <a:latin typeface="Avenir 55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9053BF8-D4C8-347F-8942-A2B1C92A328B}"/>
              </a:ext>
            </a:extLst>
          </p:cNvPr>
          <p:cNvSpPr/>
          <p:nvPr userDrawn="1"/>
        </p:nvSpPr>
        <p:spPr>
          <a:xfrm>
            <a:off x="-9144" y="5973655"/>
            <a:ext cx="12201144" cy="888410"/>
          </a:xfrm>
          <a:prstGeom prst="rect">
            <a:avLst/>
          </a:prstGeom>
          <a:solidFill>
            <a:srgbClr val="1D33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618F1A-81BD-A472-5E1F-6006F17E5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015" y="675319"/>
            <a:ext cx="10693399" cy="123994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8F438-8259-78CF-7F6E-C1B257F3B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016" y="2010824"/>
            <a:ext cx="10693400" cy="385812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2B572-3EAA-5B3D-5830-C09980DCAB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1836" y="6470396"/>
            <a:ext cx="661755" cy="365125"/>
          </a:xfrm>
          <a:prstGeom prst="rect">
            <a:avLst/>
          </a:prstGeom>
        </p:spPr>
        <p:txBody>
          <a:bodyPr vert="horz" lIns="0" tIns="45720" rIns="0" bIns="45720" rtlCol="0" anchor="t" anchorCtr="0"/>
          <a:lstStyle>
            <a:lvl1pPr algn="ctr">
              <a:defRPr sz="1100">
                <a:solidFill>
                  <a:schemeClr val="bg1"/>
                </a:solidFill>
                <a:latin typeface="Avenir 55" pitchFamily="50" charset="0"/>
              </a:defRPr>
            </a:lvl1pPr>
          </a:lstStyle>
          <a:p>
            <a:fld id="{144AECFC-B3FD-4B2F-AC65-82A7E7A91D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F0F37D-DA3B-AD5A-4701-B8F974532CEF}"/>
              </a:ext>
            </a:extLst>
          </p:cNvPr>
          <p:cNvSpPr/>
          <p:nvPr userDrawn="1"/>
        </p:nvSpPr>
        <p:spPr>
          <a:xfrm>
            <a:off x="0" y="684463"/>
            <a:ext cx="309282" cy="362017"/>
          </a:xfrm>
          <a:prstGeom prst="rect">
            <a:avLst/>
          </a:prstGeom>
          <a:solidFill>
            <a:srgbClr val="A2CD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white logo with white text&#10;&#10;AI-generated content may be incorrect.">
            <a:extLst>
              <a:ext uri="{FF2B5EF4-FFF2-40B4-BE49-F238E27FC236}">
                <a16:creationId xmlns:a16="http://schemas.microsoft.com/office/drawing/2014/main" id="{3F05034E-6094-49D2-9D06-793F61B8B13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7986" y="6086386"/>
            <a:ext cx="1319379" cy="591758"/>
          </a:xfrm>
          <a:prstGeom prst="rect">
            <a:avLst/>
          </a:prstGeom>
        </p:spPr>
      </p:pic>
      <p:pic>
        <p:nvPicPr>
          <p:cNvPr id="12" name="Picture 11" descr="A logo with a boat in the middle&#10;&#10;AI-generated content may be incorrect.">
            <a:extLst>
              <a:ext uri="{FF2B5EF4-FFF2-40B4-BE49-F238E27FC236}">
                <a16:creationId xmlns:a16="http://schemas.microsoft.com/office/drawing/2014/main" id="{F4429439-259D-9B31-3203-860B3B68CD0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635" y="6063978"/>
            <a:ext cx="1668606" cy="70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0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</p:sldLayoutIdLst>
  <p:hf hdr="0" dt="0"/>
  <p:txStyles>
    <p:titleStyle>
      <a:lvl1pPr algn="l" defTabSz="914400" rtl="0" eaLnBrk="1" latinLnBrk="0" hangingPunct="1">
        <a:lnSpc>
          <a:spcPts val="3800"/>
        </a:lnSpc>
        <a:spcBef>
          <a:spcPct val="0"/>
        </a:spcBef>
        <a:buNone/>
        <a:defRPr sz="3600" kern="1200" spc="-30" baseline="0">
          <a:solidFill>
            <a:srgbClr val="202F5E"/>
          </a:solidFill>
          <a:latin typeface="Avenir 85 Heavy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3000"/>
        </a:lnSpc>
        <a:spcBef>
          <a:spcPts val="1500"/>
        </a:spcBef>
        <a:buClr>
          <a:srgbClr val="A2CF5F"/>
        </a:buClr>
        <a:buFont typeface="Wingdings" panose="05000000000000000000" pitchFamily="2" charset="2"/>
        <a:buChar char="§"/>
        <a:defRPr sz="2800" kern="1200" spc="-30" baseline="0">
          <a:solidFill>
            <a:schemeClr val="tx1"/>
          </a:solidFill>
          <a:latin typeface="Avenir 55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ts val="2600"/>
        </a:lnSpc>
        <a:spcBef>
          <a:spcPts val="1200"/>
        </a:spcBef>
        <a:buClr>
          <a:srgbClr val="41B048"/>
        </a:buClr>
        <a:buFont typeface="Arial" panose="020B0604020202020204" pitchFamily="34" charset="0"/>
        <a:buChar char="•"/>
        <a:defRPr sz="2400" kern="1200" spc="-30" baseline="0">
          <a:solidFill>
            <a:schemeClr val="tx1"/>
          </a:solidFill>
          <a:latin typeface="Avenir 55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200"/>
        </a:lnSpc>
        <a:spcBef>
          <a:spcPts val="1200"/>
        </a:spcBef>
        <a:buClr>
          <a:srgbClr val="3B479D"/>
        </a:buClr>
        <a:buSzPct val="75000"/>
        <a:buFont typeface="Courier New" panose="02070309020205020404" pitchFamily="49" charset="0"/>
        <a:buChar char="o"/>
        <a:defRPr sz="2000" kern="1200" spc="-30" baseline="0">
          <a:solidFill>
            <a:schemeClr val="tx1"/>
          </a:solidFill>
          <a:latin typeface="Avenir 55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000"/>
        </a:lnSpc>
        <a:spcBef>
          <a:spcPts val="1000"/>
        </a:spcBef>
        <a:buFont typeface="Arial" panose="020B0604020202020204" pitchFamily="34" charset="0"/>
        <a:buChar char="•"/>
        <a:defRPr sz="1800" kern="1200" spc="-30" baseline="0">
          <a:solidFill>
            <a:schemeClr val="tx1"/>
          </a:solidFill>
          <a:latin typeface="Avenir 55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000"/>
        </a:lnSpc>
        <a:spcBef>
          <a:spcPts val="1000"/>
        </a:spcBef>
        <a:buFont typeface="Arial" panose="020B0604020202020204" pitchFamily="34" charset="0"/>
        <a:buChar char="•"/>
        <a:defRPr sz="1800" kern="1200" spc="-30" baseline="0">
          <a:solidFill>
            <a:schemeClr val="tx1"/>
          </a:solidFill>
          <a:latin typeface="Avenir 55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0A2D4-C7EF-F236-D679-2EEF29993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18" y="630238"/>
            <a:ext cx="10919361" cy="11445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D0C7DC-A331-AD73-7196-6DF7C617A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319" y="1825625"/>
            <a:ext cx="109193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08DFC-E865-F064-73F5-375C3AE0FA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1247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82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US"/>
              <a:t>May 14,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7DEED-838B-2C3F-67B6-BABCC627D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82000"/>
                  </a:schemeClr>
                </a:solidFill>
                <a:latin typeface="Montserrat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2FA4A-4BC4-783A-1650-AA1936F5C7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2479" y="136526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F45E3FE9-B27F-7845-814A-B37BF1020C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98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0" r:id="rId2"/>
    <p:sldLayoutId id="214748364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commuterchoice@mdot.state.md.u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KeyBridge-BidderInterest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7" Type="http://schemas.openxmlformats.org/officeDocument/2006/relationships/image" Target="../media/image58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9E62A-34A5-0DF0-01BE-C22B868B29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ts val="4200"/>
              </a:lnSpc>
            </a:pPr>
            <a:r>
              <a:rPr lang="en-US" sz="4800" b="1" dirty="0">
                <a:latin typeface="Avenir 85 Heavy"/>
              </a:rPr>
              <a:t>Virtual Community Update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90C98B6-9474-B3F5-E73D-D442021FED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December 16, 2025</a:t>
            </a:r>
          </a:p>
        </p:txBody>
      </p:sp>
    </p:spTree>
    <p:extLst>
      <p:ext uri="{BB962C8B-B14F-4D97-AF65-F5344CB8AC3E}">
        <p14:creationId xmlns:p14="http://schemas.microsoft.com/office/powerpoint/2010/main" val="422503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EA6C5-5346-2878-F61D-3736F2BDF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Goal: Relieve Impacts to Commuters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4B5C9-ECC5-3F37-7DD9-1ACF9AA0B8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/>
              <a:t>Helping Travelers Post-FSK Bridge Collapse:</a:t>
            </a:r>
          </a:p>
          <a:p>
            <a:r>
              <a:rPr lang="en-US" sz="2800"/>
              <a:t>Best real-time information possible </a:t>
            </a:r>
          </a:p>
          <a:p>
            <a:r>
              <a:rPr lang="en-US" sz="2800"/>
              <a:t>Adjust transport operations</a:t>
            </a:r>
          </a:p>
          <a:p>
            <a:r>
              <a:rPr lang="en-US" sz="2800"/>
              <a:t>Providing new travel options </a:t>
            </a:r>
          </a:p>
          <a:p>
            <a:pPr marL="0" indent="0">
              <a:buNone/>
            </a:pPr>
            <a:endParaRPr lang="en-US" sz="2800"/>
          </a:p>
          <a:p>
            <a:pPr marL="0" indent="0">
              <a:buNone/>
            </a:pPr>
            <a:r>
              <a:rPr lang="en-US" sz="2800" b="1"/>
              <a:t>Deliver Measurably Better Benefits:</a:t>
            </a:r>
          </a:p>
          <a:p>
            <a:r>
              <a:rPr lang="en-US" sz="2800"/>
              <a:t>Reducing congestion</a:t>
            </a:r>
          </a:p>
          <a:p>
            <a:r>
              <a:rPr lang="en-US" sz="2800"/>
              <a:t>Increase convenience </a:t>
            </a:r>
          </a:p>
          <a:p>
            <a:r>
              <a:rPr lang="en-US" sz="2800"/>
              <a:t>Minimize impacts on local communities</a:t>
            </a:r>
          </a:p>
        </p:txBody>
      </p:sp>
    </p:spTree>
    <p:extLst>
      <p:ext uri="{BB962C8B-B14F-4D97-AF65-F5344CB8AC3E}">
        <p14:creationId xmlns:p14="http://schemas.microsoft.com/office/powerpoint/2010/main" val="1564721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E443A-DEAE-4B0E-25F8-309F24BC1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Related Mobility Offerings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A5CD7-BE7E-9856-AD47-0EC0880D0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319" y="1825625"/>
            <a:ext cx="10919360" cy="4351338"/>
          </a:xfrm>
        </p:spPr>
        <p:txBody>
          <a:bodyPr>
            <a:normAutofit/>
          </a:bodyPr>
          <a:lstStyle/>
          <a:p>
            <a:r>
              <a:rPr lang="en-US" sz="2800" b="1"/>
              <a:t>Commuter Choice Maryland </a:t>
            </a:r>
            <a:r>
              <a:rPr lang="en-US" sz="2800"/>
              <a:t>free commuter benefits (resources and incentives)</a:t>
            </a:r>
          </a:p>
          <a:p>
            <a:r>
              <a:rPr lang="en-US" sz="2800" b="1"/>
              <a:t>Transit Royale App </a:t>
            </a:r>
            <a:r>
              <a:rPr lang="en-US" sz="2800"/>
              <a:t>provides real-time arrival information across transit modes</a:t>
            </a:r>
          </a:p>
          <a:p>
            <a:r>
              <a:rPr lang="en-US" sz="2800" b="1"/>
              <a:t>CHART Travel Time </a:t>
            </a:r>
            <a:r>
              <a:rPr lang="en-US" sz="2800"/>
              <a:t>Website displays travel routes and travel times</a:t>
            </a:r>
          </a:p>
          <a:p>
            <a:r>
              <a:rPr lang="en-US" sz="2800" b="1"/>
              <a:t>Signalization and Timing Improvements </a:t>
            </a:r>
            <a:r>
              <a:rPr lang="en-US" sz="2800"/>
              <a:t>to 30 signals during the initial 5-month period following the bridge collapse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801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CC615-4493-B8F5-79DC-AC02ACF2D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60" y="704798"/>
            <a:ext cx="3670053" cy="1414638"/>
          </a:xfrm>
        </p:spPr>
        <p:txBody>
          <a:bodyPr>
            <a:normAutofit/>
          </a:bodyPr>
          <a:lstStyle/>
          <a:p>
            <a:r>
              <a:rPr lang="en-US" sz="2400"/>
              <a:t>Commuter Choice Maryland’s Free programs and tools! </a:t>
            </a:r>
          </a:p>
        </p:txBody>
      </p:sp>
      <p:sp>
        <p:nvSpPr>
          <p:cNvPr id="6" name="Rectangle: Rounded Corners 5" descr="For commuter information, go to Baltimorecommutes.org.">
            <a:extLst>
              <a:ext uri="{FF2B5EF4-FFF2-40B4-BE49-F238E27FC236}">
                <a16:creationId xmlns:a16="http://schemas.microsoft.com/office/drawing/2014/main" id="{09F54E04-C140-90DE-5783-80465975BCBD}"/>
              </a:ext>
            </a:extLst>
          </p:cNvPr>
          <p:cNvSpPr/>
          <p:nvPr/>
        </p:nvSpPr>
        <p:spPr>
          <a:xfrm>
            <a:off x="309060" y="2940576"/>
            <a:ext cx="3213787" cy="585787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 panose="020B0004020202020204" pitchFamily="34" charset="0"/>
                <a:ea typeface="+mn-ea"/>
                <a:cs typeface="+mn-cs"/>
              </a:rPr>
              <a:t>Baltimorecommutes.org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D022E9-F3AF-215E-6329-BDB21A182706}"/>
              </a:ext>
            </a:extLst>
          </p:cNvPr>
          <p:cNvSpPr txBox="1"/>
          <p:nvPr/>
        </p:nvSpPr>
        <p:spPr>
          <a:xfrm>
            <a:off x="309060" y="2470121"/>
            <a:ext cx="3298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Commuters, visit: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C5DA4A-F288-7E69-7BE9-2F50AF525B9B}"/>
              </a:ext>
            </a:extLst>
          </p:cNvPr>
          <p:cNvSpPr txBox="1"/>
          <p:nvPr/>
        </p:nvSpPr>
        <p:spPr>
          <a:xfrm>
            <a:off x="309060" y="4311187"/>
            <a:ext cx="3298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Employers, contact:</a:t>
            </a:r>
          </a:p>
        </p:txBody>
      </p:sp>
      <p:sp>
        <p:nvSpPr>
          <p:cNvPr id="9" name="Rectangle: Rounded Corners 8" descr="For more commuter choice information for employers, contact commuterchoice@mdot.state.md.us.">
            <a:extLst>
              <a:ext uri="{FF2B5EF4-FFF2-40B4-BE49-F238E27FC236}">
                <a16:creationId xmlns:a16="http://schemas.microsoft.com/office/drawing/2014/main" id="{036CF077-6B81-38D0-ECC3-B74067D2F5D3}"/>
              </a:ext>
            </a:extLst>
          </p:cNvPr>
          <p:cNvSpPr/>
          <p:nvPr/>
        </p:nvSpPr>
        <p:spPr>
          <a:xfrm>
            <a:off x="309060" y="4804486"/>
            <a:ext cx="3670054" cy="585787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600" b="1">
                <a:solidFill>
                  <a:schemeClr val="bg1"/>
                </a:solidFill>
                <a:hlinkClick r:id="rId3" tooltip="mailto:commuterchoice@mdot.state.md.u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commuterchoice@mdot.state.md.us</a:t>
            </a:r>
            <a:endParaRPr kumimoji="0" lang="en-US" sz="1600" b="1" i="0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ierstadt" panose="020B00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Maryland Department of Transportation commuter programs, including Guaranteed Ride Home, Ridematching, and the new Ride Together Rewards program. For more information, go to Baltimorecommutes.org.">
            <a:extLst>
              <a:ext uri="{FF2B5EF4-FFF2-40B4-BE49-F238E27FC236}">
                <a16:creationId xmlns:a16="http://schemas.microsoft.com/office/drawing/2014/main" id="{6B6C22DE-0C68-6433-0CE8-4D0EFB4F17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9114" y="525569"/>
            <a:ext cx="8212886" cy="568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9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3E7D0-647C-78EB-9BD2-BC59C7CD3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952F0-F5EC-5023-809D-209943835C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5880" y="1528146"/>
            <a:ext cx="10809800" cy="47518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MDOT’s </a:t>
            </a:r>
            <a:r>
              <a:rPr lang="en-US" sz="2000" b="1"/>
              <a:t>new</a:t>
            </a:r>
            <a:r>
              <a:rPr lang="en-US" sz="2000"/>
              <a:t> </a:t>
            </a:r>
            <a:r>
              <a:rPr lang="en-US" sz="2000" b="1"/>
              <a:t>Transit Incentive Program </a:t>
            </a:r>
            <a:r>
              <a:rPr lang="en-US" sz="2000"/>
              <a:t>is making it easier to ride the bus and train in the Greater Baltimore area with </a:t>
            </a:r>
            <a:r>
              <a:rPr lang="en-US" sz="2000" b="1"/>
              <a:t>two new incentives</a:t>
            </a:r>
            <a:r>
              <a:rPr lang="en-US" sz="2000"/>
              <a:t>.</a:t>
            </a:r>
          </a:p>
          <a:p>
            <a:pPr lvl="1"/>
            <a:r>
              <a:rPr lang="en-US" sz="1600" b="1"/>
              <a:t>Commuter Incentive: </a:t>
            </a:r>
            <a:r>
              <a:rPr lang="en-US" sz="1600"/>
              <a:t>During select promotional periods, new transit users can download the </a:t>
            </a:r>
            <a:r>
              <a:rPr lang="en-US" sz="1600" err="1"/>
              <a:t>CharmPass</a:t>
            </a:r>
            <a:r>
              <a:rPr lang="en-US" sz="1600"/>
              <a:t> mobile app and receive FREE transit passes.</a:t>
            </a:r>
          </a:p>
          <a:p>
            <a:pPr lvl="1"/>
            <a:r>
              <a:rPr lang="en-US" sz="1600" b="1"/>
              <a:t>Employer Incentive: </a:t>
            </a:r>
            <a:r>
              <a:rPr lang="en-US" sz="1600"/>
              <a:t>Employers can receive up to $3,000 to purchase transit passes for your employees through the </a:t>
            </a:r>
            <a:r>
              <a:rPr lang="en-US" sz="1600" err="1"/>
              <a:t>FareShare</a:t>
            </a:r>
            <a:r>
              <a:rPr lang="en-US" sz="1600"/>
              <a:t> program.</a:t>
            </a:r>
          </a:p>
          <a:p>
            <a:pPr marL="255905" indent="-255905">
              <a:spcBef>
                <a:spcPts val="1200"/>
              </a:spcBef>
              <a:buFont typeface="Arial"/>
              <a:buChar char="•"/>
            </a:pPr>
            <a:r>
              <a:rPr lang="en-US" sz="2000">
                <a:latin typeface="Montserrat"/>
              </a:rPr>
              <a:t>Unlock a new commute with the </a:t>
            </a:r>
            <a:r>
              <a:rPr lang="en-US" sz="2000" b="1">
                <a:latin typeface="Montserrat"/>
              </a:rPr>
              <a:t>Vanpool Incentive Program</a:t>
            </a:r>
            <a:r>
              <a:rPr lang="en-US" sz="2000">
                <a:latin typeface="Montserrat"/>
              </a:rPr>
              <a:t>.</a:t>
            </a:r>
          </a:p>
          <a:p>
            <a:pPr marL="713105" lvl="1" indent="-255905">
              <a:spcBef>
                <a:spcPts val="1200"/>
              </a:spcBef>
              <a:buFont typeface="Arial"/>
              <a:buChar char="•"/>
            </a:pPr>
            <a:r>
              <a:rPr lang="en-US" sz="1600">
                <a:latin typeface="Montserrat"/>
              </a:rPr>
              <a:t>Vanpools in the Baltimore region now qualify for a </a:t>
            </a:r>
            <a:r>
              <a:rPr lang="en-US" sz="1600" b="1">
                <a:latin typeface="Montserrat"/>
              </a:rPr>
              <a:t>$500 monthly incentive </a:t>
            </a:r>
            <a:r>
              <a:rPr lang="en-US" sz="1600">
                <a:latin typeface="Montserrat"/>
              </a:rPr>
              <a:t>through the new Baltimore Commutes Vanpool Incentive Program! </a:t>
            </a:r>
          </a:p>
          <a:p>
            <a:pPr marL="255905" indent="-255905">
              <a:spcBef>
                <a:spcPts val="1200"/>
              </a:spcBef>
              <a:buFont typeface="Arial"/>
              <a:buChar char="•"/>
            </a:pPr>
            <a:r>
              <a:rPr lang="en-US" sz="2000">
                <a:latin typeface="Montserrat"/>
              </a:rPr>
              <a:t>Utilize the </a:t>
            </a:r>
            <a:r>
              <a:rPr lang="en-US" sz="2000" b="1">
                <a:latin typeface="Montserrat"/>
              </a:rPr>
              <a:t>Carpool Incentive Program </a:t>
            </a:r>
            <a:r>
              <a:rPr lang="en-US" sz="2000">
                <a:latin typeface="Montserrat"/>
              </a:rPr>
              <a:t>for your commute and earn rewards for the first 90 days!</a:t>
            </a:r>
          </a:p>
          <a:p>
            <a:pPr marL="713105" lvl="1" indent="-255905">
              <a:spcBef>
                <a:spcPts val="1200"/>
              </a:spcBef>
              <a:buFont typeface="Arial"/>
              <a:buChar char="•"/>
            </a:pPr>
            <a:r>
              <a:rPr lang="en-US" sz="1600">
                <a:latin typeface="Montserrat"/>
              </a:rPr>
              <a:t>Employees who carpool to work in the Baltimore region now qualify for a </a:t>
            </a:r>
            <a:r>
              <a:rPr lang="en-US" sz="1600" b="1">
                <a:latin typeface="Montserrat"/>
              </a:rPr>
              <a:t>$5 daily incentive </a:t>
            </a:r>
            <a:r>
              <a:rPr lang="en-US" sz="1600">
                <a:latin typeface="Montserrat"/>
              </a:rPr>
              <a:t>during a </a:t>
            </a:r>
            <a:r>
              <a:rPr lang="en-US" sz="1600" b="1">
                <a:latin typeface="Montserrat"/>
              </a:rPr>
              <a:t>90-day special incentive period </a:t>
            </a:r>
            <a:r>
              <a:rPr lang="en-US" sz="1600">
                <a:latin typeface="Montserrat"/>
              </a:rPr>
              <a:t>through the new Baltimore Commutes Carpool Program!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E6E024-F39A-6A2F-AC93-72052053B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19" y="578032"/>
            <a:ext cx="10919361" cy="800965"/>
          </a:xfrm>
        </p:spPr>
        <p:txBody>
          <a:bodyPr anchor="b">
            <a:normAutofit fontScale="90000"/>
          </a:bodyPr>
          <a:lstStyle/>
          <a:p>
            <a:r>
              <a:rPr lang="en-US" sz="3100">
                <a:latin typeface="Montserrat"/>
              </a:rPr>
              <a:t>Ride Together Rewards: Transit Incentives Program, Carpool Incentive Program, Vanpool Incentive Program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CBA15C-6493-3314-A5F4-C0F97F92A4C1}"/>
              </a:ext>
            </a:extLst>
          </p:cNvPr>
          <p:cNvSpPr txBox="1"/>
          <p:nvPr/>
        </p:nvSpPr>
        <p:spPr>
          <a:xfrm>
            <a:off x="1817245" y="5879857"/>
            <a:ext cx="8667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Visit: BaltimoreCommutes.org or mdot.maryland.gov/</a:t>
            </a:r>
            <a:r>
              <a:rPr lang="en-US" sz="2000" b="1" err="1"/>
              <a:t>transitincentives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3089920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D8079-FA7B-11AA-5D2D-069808F95E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sz="2200"/>
              <a:t>Coordination with TSO, SHA, MTA, MDTA and Local Jurisdictions, Partner Employers</a:t>
            </a:r>
          </a:p>
          <a:p>
            <a:r>
              <a:rPr lang="en-US" sz="2200"/>
              <a:t>Areas coming online:</a:t>
            </a:r>
          </a:p>
          <a:p>
            <a:pPr lvl="1"/>
            <a:r>
              <a:rPr lang="en-US" sz="2200"/>
              <a:t>New transit incentive programs</a:t>
            </a:r>
          </a:p>
          <a:p>
            <a:pPr lvl="1"/>
            <a:r>
              <a:rPr lang="en-US" sz="2200"/>
              <a:t>Physical infrastructure enhancements</a:t>
            </a:r>
          </a:p>
          <a:p>
            <a:pPr lvl="1"/>
            <a:r>
              <a:rPr lang="en-US" sz="2200"/>
              <a:t>Targeted Corridor benefits</a:t>
            </a:r>
          </a:p>
          <a:p>
            <a:pPr lvl="1"/>
            <a:r>
              <a:rPr lang="en-US" sz="2200"/>
              <a:t>Increased engagement with employers</a:t>
            </a:r>
          </a:p>
        </p:txBody>
      </p:sp>
      <p:pic>
        <p:nvPicPr>
          <p:cNvPr id="6" name="Picture 5" descr="Photo of a painted 395 shield on the roadway.">
            <a:extLst>
              <a:ext uri="{FF2B5EF4-FFF2-40B4-BE49-F238E27FC236}">
                <a16:creationId xmlns:a16="http://schemas.microsoft.com/office/drawing/2014/main" id="{6BE1F71C-2258-CD81-AD87-5CE9F92F71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6172200" y="1825625"/>
            <a:ext cx="5181600" cy="4351338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C25D0-C901-1B22-FD8F-B688ADDD0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18" y="623508"/>
            <a:ext cx="10919361" cy="1144588"/>
          </a:xfrm>
        </p:spPr>
        <p:txBody>
          <a:bodyPr anchor="b">
            <a:normAutofit/>
          </a:bodyPr>
          <a:lstStyle/>
          <a:p>
            <a:r>
              <a:rPr lang="en-US"/>
              <a:t>Ongoing Effort to ID New Actions</a:t>
            </a:r>
          </a:p>
        </p:txBody>
      </p:sp>
    </p:spTree>
    <p:extLst>
      <p:ext uri="{BB962C8B-B14F-4D97-AF65-F5344CB8AC3E}">
        <p14:creationId xmlns:p14="http://schemas.microsoft.com/office/powerpoint/2010/main" val="605382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EFAD3-4EB3-9C1C-EABF-C6304F8BA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2808" y="1709358"/>
            <a:ext cx="8677655" cy="1144588"/>
          </a:xfrm>
        </p:spPr>
        <p:txBody>
          <a:bodyPr>
            <a:normAutofit/>
          </a:bodyPr>
          <a:lstStyle/>
          <a:p>
            <a:r>
              <a:rPr lang="en-US"/>
              <a:t>Join up to improve the commute!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10E6456-9550-8DAB-854C-82A2C0831807}"/>
              </a:ext>
            </a:extLst>
          </p:cNvPr>
          <p:cNvSpPr txBox="1">
            <a:spLocks/>
          </p:cNvSpPr>
          <p:nvPr/>
        </p:nvSpPr>
        <p:spPr>
          <a:xfrm>
            <a:off x="1399032" y="4313363"/>
            <a:ext cx="9171431" cy="11445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3200"/>
              <a:t>Commuter Connections</a:t>
            </a:r>
          </a:p>
          <a:p>
            <a:pPr algn="ctr"/>
            <a:r>
              <a:rPr lang="en-US" sz="3200"/>
              <a:t>tdm.commuterconnections.org/</a:t>
            </a:r>
            <a:r>
              <a:rPr lang="en-US" sz="3200" err="1"/>
              <a:t>mwcog</a:t>
            </a:r>
            <a:r>
              <a:rPr lang="en-US" sz="320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13497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EFC0B-7115-6165-881C-82A618F2F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50DA9-1317-540E-E297-B78A70CB2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>
            <a:noAutofit/>
          </a:bodyPr>
          <a:lstStyle/>
          <a:p>
            <a:r>
              <a:rPr lang="en-US" b="1"/>
              <a:t>Advancing the Rebuild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A1F7D-8D25-5BFD-2F13-FDA17F0EB2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4AECFC-B3FD-4B2F-AC65-82A7E7A91D8D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55" pitchFamily="50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55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16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6B510-F542-0EC1-B33A-43FB902E3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4601B7-C7D3-4AB0-C1DE-7535BD1365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44AECFC-B3FD-4B2F-AC65-82A7E7A91D8D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A25D8D6-1B4D-3BFF-0960-C8230AAEE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015" y="675319"/>
            <a:ext cx="11555662" cy="1239947"/>
          </a:xfrm>
        </p:spPr>
        <p:txBody>
          <a:bodyPr anchor="t">
            <a:normAutofit/>
          </a:bodyPr>
          <a:lstStyle/>
          <a:p>
            <a:r>
              <a:rPr lang="en-US" sz="2800">
                <a:latin typeface="Avenir 85 Heavy"/>
              </a:rPr>
              <a:t>Delivering the Safe and Efficient Reconstruction of the Key Bridge</a:t>
            </a:r>
          </a:p>
        </p:txBody>
      </p:sp>
      <p:pic>
        <p:nvPicPr>
          <p:cNvPr id="9" name="Picture 8" descr="A diagram of the pre-construction and construction activities for the proposed Key Bridge Rebuild. For a detailed timeline, go to https://keybridgerebuild.com/construction/.">
            <a:extLst>
              <a:ext uri="{FF2B5EF4-FFF2-40B4-BE49-F238E27FC236}">
                <a16:creationId xmlns:a16="http://schemas.microsoft.com/office/drawing/2014/main" id="{E61A2D84-DA24-A52C-06C4-961D360F8F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232449"/>
            <a:ext cx="12192000" cy="44924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D1D0CE-F8E2-5A9C-EF51-5A15B430B1B9}"/>
              </a:ext>
            </a:extLst>
          </p:cNvPr>
          <p:cNvSpPr txBox="1"/>
          <p:nvPr/>
        </p:nvSpPr>
        <p:spPr>
          <a:xfrm>
            <a:off x="4496588" y="5625551"/>
            <a:ext cx="3198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rgbClr val="1D3360"/>
                </a:solidFill>
                <a:latin typeface="Avenir 55"/>
              </a:rPr>
              <a:t>*SCHEDULE IS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630839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046B0-3B94-E8B3-F42A-523DCEA07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B53931B-294D-EAE9-3A83-29EDBD449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015" y="626160"/>
            <a:ext cx="10693399" cy="720862"/>
          </a:xfrm>
        </p:spPr>
        <p:txBody>
          <a:bodyPr/>
          <a:lstStyle/>
          <a:p>
            <a:r>
              <a:rPr lang="en-US">
                <a:latin typeface="Avenir 85 Heavy"/>
              </a:rPr>
              <a:t>Typical Roadway Section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0C412D-181F-F305-047B-E2952189B3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4AECFC-B3FD-4B2F-AC65-82A7E7A91D8D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57F096-FC3A-F893-2EEB-4F3248582703}"/>
              </a:ext>
            </a:extLst>
          </p:cNvPr>
          <p:cNvSpPr txBox="1"/>
          <p:nvPr/>
        </p:nvSpPr>
        <p:spPr>
          <a:xfrm>
            <a:off x="8021679" y="1337886"/>
            <a:ext cx="3721830" cy="40626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lr>
                <a:srgbClr val="A2CD60"/>
              </a:buClr>
              <a:buFont typeface="Wingdings"/>
              <a:buChar char="§"/>
            </a:pPr>
            <a:r>
              <a:rPr lang="en-US">
                <a:solidFill>
                  <a:srgbClr val="000000"/>
                </a:solidFill>
                <a:latin typeface="Avenir 55"/>
                <a:ea typeface="+mn-lt"/>
                <a:cs typeface="+mn-lt"/>
              </a:rPr>
              <a:t>The roadway has </a:t>
            </a:r>
            <a:r>
              <a:rPr lang="en-US" b="1">
                <a:solidFill>
                  <a:srgbClr val="000000"/>
                </a:solidFill>
                <a:latin typeface="Avenir 55"/>
                <a:ea typeface="+mn-lt"/>
                <a:cs typeface="+mn-lt"/>
              </a:rPr>
              <a:t>two 12-foot lanes in each direction</a:t>
            </a:r>
            <a:r>
              <a:rPr lang="en-US">
                <a:solidFill>
                  <a:srgbClr val="000000"/>
                </a:solidFill>
                <a:latin typeface="Avenir 55"/>
                <a:ea typeface="+mn-lt"/>
                <a:cs typeface="+mn-lt"/>
              </a:rPr>
              <a:t>, with a </a:t>
            </a:r>
            <a:r>
              <a:rPr lang="en-US" b="1">
                <a:solidFill>
                  <a:srgbClr val="000000"/>
                </a:solidFill>
                <a:latin typeface="Avenir 55"/>
                <a:ea typeface="+mn-lt"/>
                <a:cs typeface="+mn-lt"/>
              </a:rPr>
              <a:t>10-footoutside shoulder</a:t>
            </a:r>
            <a:r>
              <a:rPr lang="en-US">
                <a:solidFill>
                  <a:srgbClr val="000000"/>
                </a:solidFill>
                <a:latin typeface="Avenir 55"/>
                <a:ea typeface="+mn-lt"/>
                <a:cs typeface="+mn-lt"/>
              </a:rPr>
              <a:t> and </a:t>
            </a:r>
            <a:r>
              <a:rPr lang="en-US" b="1">
                <a:solidFill>
                  <a:srgbClr val="000000"/>
                </a:solidFill>
                <a:latin typeface="Avenir 55"/>
                <a:ea typeface="+mn-lt"/>
                <a:cs typeface="+mn-lt"/>
              </a:rPr>
              <a:t>4-foot inside shoulder</a:t>
            </a:r>
            <a:r>
              <a:rPr lang="en-US">
                <a:solidFill>
                  <a:srgbClr val="000000"/>
                </a:solidFill>
                <a:latin typeface="Avenir 55"/>
                <a:ea typeface="+mn-lt"/>
                <a:cs typeface="+mn-lt"/>
              </a:rPr>
              <a:t>, meeting </a:t>
            </a:r>
            <a:r>
              <a:rPr lang="en-US" b="1">
                <a:solidFill>
                  <a:srgbClr val="000000"/>
                </a:solidFill>
                <a:latin typeface="Avenir 55"/>
                <a:ea typeface="+mn-lt"/>
                <a:cs typeface="+mn-lt"/>
              </a:rPr>
              <a:t>Interstate standards</a:t>
            </a:r>
            <a:r>
              <a:rPr lang="en-US">
                <a:solidFill>
                  <a:srgbClr val="000000"/>
                </a:solidFill>
                <a:latin typeface="Avenir 55"/>
                <a:ea typeface="+mn-lt"/>
                <a:cs typeface="+mn-lt"/>
              </a:rPr>
              <a:t>.</a:t>
            </a:r>
            <a:endParaRPr lang="en-US" sz="2000">
              <a:solidFill>
                <a:srgbClr val="000000"/>
              </a:solidFill>
              <a:latin typeface="Avenir 55"/>
              <a:ea typeface="+mn-lt"/>
              <a:cs typeface="+mn-lt"/>
            </a:endParaRPr>
          </a:p>
          <a:p>
            <a:pPr marL="285750" indent="-285750">
              <a:buClr>
                <a:srgbClr val="A2CD60"/>
              </a:buClr>
              <a:buFont typeface="Wingdings"/>
              <a:buChar char="§"/>
            </a:pPr>
            <a:endParaRPr lang="en-US">
              <a:latin typeface="Avenir 55"/>
            </a:endParaRPr>
          </a:p>
          <a:p>
            <a:pPr marL="285750" indent="-285750">
              <a:buClr>
                <a:srgbClr val="A2CD60"/>
              </a:buClr>
              <a:buFont typeface="Wingdings"/>
              <a:buChar char="§"/>
            </a:pPr>
            <a:r>
              <a:rPr lang="en-US">
                <a:solidFill>
                  <a:srgbClr val="000000"/>
                </a:solidFill>
                <a:latin typeface="Avenir 55"/>
                <a:ea typeface="+mn-lt"/>
                <a:cs typeface="+mn-lt"/>
              </a:rPr>
              <a:t>A </a:t>
            </a:r>
            <a:r>
              <a:rPr lang="en-US" b="1">
                <a:solidFill>
                  <a:srgbClr val="000000"/>
                </a:solidFill>
                <a:latin typeface="Avenir 55"/>
                <a:ea typeface="+mn-lt"/>
                <a:cs typeface="+mn-lt"/>
              </a:rPr>
              <a:t>5-foot maintenance walkway</a:t>
            </a:r>
            <a:r>
              <a:rPr lang="en-US">
                <a:solidFill>
                  <a:srgbClr val="000000"/>
                </a:solidFill>
                <a:latin typeface="Avenir 55"/>
                <a:ea typeface="+mn-lt"/>
                <a:cs typeface="+mn-lt"/>
              </a:rPr>
              <a:t> runs along each side of the cable-stayed span, with cables set back from traffic for </a:t>
            </a:r>
            <a:r>
              <a:rPr lang="en-US" b="1">
                <a:solidFill>
                  <a:srgbClr val="000000"/>
                </a:solidFill>
                <a:latin typeface="Avenir 55"/>
                <a:ea typeface="+mn-lt"/>
                <a:cs typeface="+mn-lt"/>
              </a:rPr>
              <a:t>safety and improved wind stability</a:t>
            </a:r>
            <a:r>
              <a:rPr lang="en-US">
                <a:solidFill>
                  <a:srgbClr val="000000"/>
                </a:solidFill>
                <a:latin typeface="Avenir 55"/>
                <a:ea typeface="+mn-lt"/>
                <a:cs typeface="+mn-lt"/>
              </a:rPr>
              <a:t>.</a:t>
            </a:r>
            <a:endParaRPr lang="en-US" sz="2000">
              <a:latin typeface="Avenir 55"/>
            </a:endParaRPr>
          </a:p>
          <a:p>
            <a:pPr marL="285750" indent="-285750">
              <a:buClr>
                <a:srgbClr val="A2CD60"/>
              </a:buClr>
              <a:buFont typeface="Wingdings"/>
              <a:buChar char="§"/>
            </a:pPr>
            <a:endParaRPr lang="en-US">
              <a:latin typeface="Avenir 55"/>
            </a:endParaRPr>
          </a:p>
          <a:p>
            <a:pPr marL="285750" indent="-285750">
              <a:buClr>
                <a:srgbClr val="A2CD60"/>
              </a:buClr>
              <a:buFont typeface="Wingdings"/>
              <a:buChar char="§"/>
            </a:pPr>
            <a:r>
              <a:rPr lang="en-US" b="1">
                <a:solidFill>
                  <a:srgbClr val="000000"/>
                </a:solidFill>
                <a:latin typeface="Avenir 55"/>
                <a:ea typeface="+mn-lt"/>
                <a:cs typeface="+mn-lt"/>
              </a:rPr>
              <a:t>Barriers are 42” tall </a:t>
            </a:r>
            <a:r>
              <a:rPr lang="en-US">
                <a:solidFill>
                  <a:srgbClr val="000000"/>
                </a:solidFill>
                <a:latin typeface="Avenir 55"/>
                <a:ea typeface="+mn-lt"/>
                <a:cs typeface="+mn-lt"/>
              </a:rPr>
              <a:t>to comply with current safety standards.</a:t>
            </a:r>
            <a:endParaRPr lang="en-US" sz="2000"/>
          </a:p>
        </p:txBody>
      </p:sp>
      <p:pic>
        <p:nvPicPr>
          <p:cNvPr id="3" name="Picture 2" descr="Rendering of cross section of proposed Key Bridge Rebuild with four lanes, shoulders, and traffic barriers. ">
            <a:extLst>
              <a:ext uri="{FF2B5EF4-FFF2-40B4-BE49-F238E27FC236}">
                <a16:creationId xmlns:a16="http://schemas.microsoft.com/office/drawing/2014/main" id="{CF6934DE-4F00-64CE-F0D4-0868CFF36A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3775" y="1347023"/>
            <a:ext cx="7065047" cy="438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87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75E8E-584D-C929-36EE-1AD61A3BF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5992398-B552-354A-D2E8-E22656BD3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015" y="626160"/>
            <a:ext cx="10693399" cy="720862"/>
          </a:xfrm>
        </p:spPr>
        <p:txBody>
          <a:bodyPr/>
          <a:lstStyle/>
          <a:p>
            <a:r>
              <a:rPr lang="en-US">
                <a:latin typeface="Avenir 85 Heavy"/>
              </a:rPr>
              <a:t>Cable-Stayed Bridge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9192C2-3326-7C0A-3F09-9EB463916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4AECFC-B3FD-4B2F-AC65-82A7E7A91D8D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83BBBA-A4B4-F834-2F5B-7697692D348A}"/>
              </a:ext>
            </a:extLst>
          </p:cNvPr>
          <p:cNvSpPr txBox="1"/>
          <p:nvPr/>
        </p:nvSpPr>
        <p:spPr>
          <a:xfrm>
            <a:off x="8176461" y="529812"/>
            <a:ext cx="3732003" cy="53553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lr>
                <a:srgbClr val="A2CD60"/>
              </a:buClr>
              <a:buFont typeface="Wingdings"/>
              <a:buChar char="§"/>
            </a:pPr>
            <a:r>
              <a:rPr lang="en-US" dirty="0">
                <a:latin typeface="Avenir 55"/>
              </a:rPr>
              <a:t>The cable-stayed bridge is </a:t>
            </a:r>
            <a:r>
              <a:rPr lang="en-US" b="1" dirty="0">
                <a:latin typeface="Avenir 55"/>
              </a:rPr>
              <a:t>3,365 feet long</a:t>
            </a:r>
            <a:r>
              <a:rPr lang="en-US" dirty="0">
                <a:latin typeface="Avenir 55"/>
              </a:rPr>
              <a:t> and supported by </a:t>
            </a:r>
            <a:r>
              <a:rPr lang="en-US" b="1" dirty="0">
                <a:latin typeface="Avenir 55"/>
              </a:rPr>
              <a:t>six piers</a:t>
            </a:r>
            <a:r>
              <a:rPr lang="en-US" dirty="0">
                <a:latin typeface="Avenir 55"/>
              </a:rPr>
              <a:t>, including the two main pylons.</a:t>
            </a:r>
            <a:endParaRPr lang="en-US" sz="2000" dirty="0"/>
          </a:p>
          <a:p>
            <a:pPr marL="285750" indent="-285750">
              <a:buClr>
                <a:srgbClr val="A2CD60"/>
              </a:buClr>
              <a:buFont typeface="Wingdings"/>
              <a:buChar char="§"/>
            </a:pPr>
            <a:endParaRPr lang="en-US" dirty="0">
              <a:latin typeface="Avenir 55"/>
            </a:endParaRPr>
          </a:p>
          <a:p>
            <a:pPr marL="285750" indent="-285750">
              <a:buClr>
                <a:srgbClr val="A2CD60"/>
              </a:buClr>
              <a:buFont typeface="Wingdings"/>
              <a:buChar char="§"/>
            </a:pPr>
            <a:r>
              <a:rPr lang="en-US" dirty="0">
                <a:latin typeface="Avenir 55"/>
              </a:rPr>
              <a:t>The </a:t>
            </a:r>
            <a:r>
              <a:rPr lang="en-US" b="1" dirty="0">
                <a:latin typeface="Avenir 55"/>
              </a:rPr>
              <a:t>1,665-foot main span</a:t>
            </a:r>
            <a:r>
              <a:rPr lang="en-US" dirty="0">
                <a:latin typeface="Avenir 55"/>
              </a:rPr>
              <a:t> is the </a:t>
            </a:r>
            <a:r>
              <a:rPr lang="en-US" b="1" dirty="0">
                <a:latin typeface="Avenir 55"/>
              </a:rPr>
              <a:t>longest cable-stayed span in the U.S.</a:t>
            </a:r>
            <a:r>
              <a:rPr lang="en-US" dirty="0">
                <a:latin typeface="Avenir 55"/>
              </a:rPr>
              <a:t> and provides </a:t>
            </a:r>
            <a:r>
              <a:rPr lang="en-US" b="1" dirty="0">
                <a:latin typeface="Avenir 55"/>
              </a:rPr>
              <a:t>230 feet</a:t>
            </a:r>
            <a:r>
              <a:rPr lang="en-US" dirty="0">
                <a:latin typeface="Avenir 55"/>
              </a:rPr>
              <a:t> of clearance for marine traffic. </a:t>
            </a:r>
            <a:br>
              <a:rPr lang="en-US" dirty="0">
                <a:latin typeface="Avenir 55"/>
              </a:rPr>
            </a:br>
            <a:endParaRPr lang="en-US" dirty="0">
              <a:latin typeface="Avenir 55"/>
            </a:endParaRPr>
          </a:p>
          <a:p>
            <a:pPr marL="285750" indent="-285750">
              <a:buClr>
                <a:srgbClr val="A2CD60"/>
              </a:buClr>
              <a:buFont typeface="Wingdings"/>
              <a:buChar char="§"/>
            </a:pPr>
            <a:r>
              <a:rPr lang="en-US" dirty="0">
                <a:latin typeface="Avenir 55"/>
              </a:rPr>
              <a:t>The bridge is supported by </a:t>
            </a:r>
            <a:r>
              <a:rPr lang="en-US" b="1" dirty="0">
                <a:latin typeface="Avenir 55"/>
              </a:rPr>
              <a:t>144 cables</a:t>
            </a:r>
            <a:r>
              <a:rPr lang="en-US" dirty="0">
                <a:latin typeface="Avenir 55"/>
              </a:rPr>
              <a:t>, which distribute the deck’s weight evenly.</a:t>
            </a:r>
          </a:p>
          <a:p>
            <a:pPr marL="285750" indent="-285750">
              <a:buClr>
                <a:srgbClr val="A2CD60"/>
              </a:buClr>
              <a:buFont typeface="Wingdings"/>
              <a:buChar char="§"/>
            </a:pPr>
            <a:endParaRPr lang="en-US" dirty="0">
              <a:latin typeface="Avenir 55"/>
              <a:ea typeface="+mn-lt"/>
              <a:cs typeface="+mn-lt"/>
            </a:endParaRPr>
          </a:p>
          <a:p>
            <a:pPr marL="285750" indent="-285750">
              <a:buClr>
                <a:srgbClr val="A2CD60"/>
              </a:buClr>
              <a:buFont typeface="Wingdings"/>
              <a:buChar char="§"/>
            </a:pPr>
            <a:r>
              <a:rPr lang="en-US" dirty="0">
                <a:ea typeface="+mn-lt"/>
                <a:cs typeface="+mn-lt"/>
              </a:rPr>
              <a:t>Each pylon tower rises </a:t>
            </a:r>
            <a:r>
              <a:rPr lang="en-US" b="1" dirty="0">
                <a:ea typeface="+mn-lt"/>
                <a:cs typeface="+mn-lt"/>
              </a:rPr>
              <a:t>over 600 feet</a:t>
            </a:r>
            <a:r>
              <a:rPr lang="en-US" dirty="0">
                <a:ea typeface="+mn-lt"/>
                <a:cs typeface="+mn-lt"/>
              </a:rPr>
              <a:t> above the river, with a column that </a:t>
            </a:r>
            <a:r>
              <a:rPr lang="en-US" b="1" dirty="0">
                <a:ea typeface="+mn-lt"/>
                <a:cs typeface="+mn-lt"/>
              </a:rPr>
              <a:t>tapers as it ascends</a:t>
            </a:r>
            <a:r>
              <a:rPr lang="en-US" dirty="0">
                <a:ea typeface="+mn-lt"/>
                <a:cs typeface="+mn-lt"/>
              </a:rPr>
              <a:t>.</a:t>
            </a:r>
          </a:p>
        </p:txBody>
      </p:sp>
      <p:pic>
        <p:nvPicPr>
          <p:cNvPr id="10" name="Picture 9" descr="Rendering of proposed cable-stayed bridge with its approximate dimensions. cable-stayed bridge span: 3365 feet, main span: 1665 feet, and minimum vertical clearance: 230 feet.">
            <a:extLst>
              <a:ext uri="{FF2B5EF4-FFF2-40B4-BE49-F238E27FC236}">
                <a16:creationId xmlns:a16="http://schemas.microsoft.com/office/drawing/2014/main" id="{26F44A18-68A2-5531-5672-D927067168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006" y="1350117"/>
            <a:ext cx="7240648" cy="446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911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9E3E37E-6DC2-2580-2773-5B4617996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Topics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38ED50-D609-CDD4-CF15-B7392EB13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306" y="1433384"/>
            <a:ext cx="10693400" cy="4134778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>
                <a:latin typeface="Avenir 55"/>
              </a:rPr>
              <a:t>Guest Presenters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>
                <a:latin typeface="Avenir 55"/>
              </a:rPr>
              <a:t>Project Update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>
                <a:latin typeface="Avenir 55"/>
              </a:rPr>
              <a:t>Commuter Options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>
                <a:latin typeface="Avenir 55"/>
              </a:rPr>
              <a:t>Advancing the Rebuild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>
                <a:latin typeface="Avenir 55"/>
              </a:rPr>
              <a:t>Pre-Construction Activities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>
                <a:latin typeface="Avenir 55"/>
              </a:rPr>
              <a:t>Engagement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>
                <a:latin typeface="Avenir 55"/>
              </a:rPr>
              <a:t>Questions &amp; Answers 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AD626-28E6-F266-24B1-8F26D23BDC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4AECFC-B3FD-4B2F-AC65-82A7E7A91D8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55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A5B63-D198-4253-0688-1FB1B0340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EF11BE-437C-EB71-FD26-F593F010D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015" y="626160"/>
            <a:ext cx="10693399" cy="720862"/>
          </a:xfrm>
        </p:spPr>
        <p:txBody>
          <a:bodyPr/>
          <a:lstStyle/>
          <a:p>
            <a:r>
              <a:rPr lang="en-US">
                <a:latin typeface="Avenir 85 Heavy"/>
              </a:rPr>
              <a:t>Pylon Foundations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7F28B-AFAC-960D-017E-56EDF5664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4AECFC-B3FD-4B2F-AC65-82A7E7A91D8D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B0FC05-A43F-A58E-5792-EA7CE2BA0E20}"/>
              </a:ext>
            </a:extLst>
          </p:cNvPr>
          <p:cNvSpPr txBox="1"/>
          <p:nvPr/>
        </p:nvSpPr>
        <p:spPr>
          <a:xfrm>
            <a:off x="7974054" y="944482"/>
            <a:ext cx="4069900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fontAlgn="base">
              <a:buClr>
                <a:srgbClr val="A2CD60"/>
              </a:buClr>
              <a:buFont typeface="Wingdings" panose="020B0604020202020204" pitchFamily="34" charset="0"/>
              <a:buChar char="§"/>
            </a:pPr>
            <a:r>
              <a:rPr lang="en-US" dirty="0">
                <a:latin typeface="Avenir 55"/>
              </a:rPr>
              <a:t>Each foundation is supported by </a:t>
            </a:r>
            <a:r>
              <a:rPr lang="en-US" b="1" dirty="0">
                <a:latin typeface="Avenir 55"/>
              </a:rPr>
              <a:t>45 massive steel piles</a:t>
            </a:r>
            <a:r>
              <a:rPr lang="en-US" dirty="0">
                <a:latin typeface="Avenir 55"/>
              </a:rPr>
              <a:t>, each over </a:t>
            </a:r>
            <a:r>
              <a:rPr lang="en-US" b="1" dirty="0">
                <a:latin typeface="Avenir 55"/>
              </a:rPr>
              <a:t>200 feet long</a:t>
            </a:r>
            <a:r>
              <a:rPr lang="en-US" dirty="0">
                <a:latin typeface="Avenir 55"/>
              </a:rPr>
              <a:t> and </a:t>
            </a:r>
            <a:r>
              <a:rPr lang="en-US" b="1" dirty="0">
                <a:latin typeface="Avenir 55"/>
              </a:rPr>
              <a:t>8 feet in diameter</a:t>
            </a:r>
            <a:r>
              <a:rPr lang="en-US" dirty="0">
                <a:latin typeface="Avenir 55"/>
              </a:rPr>
              <a:t>, anchored deep into the Patapsco geological layer.​</a:t>
            </a:r>
            <a:br>
              <a:rPr lang="en-US" dirty="0">
                <a:latin typeface="Avenir 55"/>
              </a:rPr>
            </a:br>
            <a:endParaRPr lang="en-US" dirty="0">
              <a:latin typeface="Avenir 55"/>
            </a:endParaRPr>
          </a:p>
          <a:p>
            <a:pPr marL="285750" indent="-285750" fontAlgn="base">
              <a:buClr>
                <a:srgbClr val="A2CD60"/>
              </a:buClr>
              <a:buFont typeface="Wingdings" panose="020B0604020202020204" pitchFamily="34" charset="0"/>
              <a:buChar char="§"/>
            </a:pPr>
            <a:r>
              <a:rPr lang="en-US" dirty="0">
                <a:latin typeface="Avenir 55"/>
              </a:rPr>
              <a:t>The footing itself is </a:t>
            </a:r>
            <a:r>
              <a:rPr lang="en-US" b="1" dirty="0">
                <a:latin typeface="Avenir 55"/>
              </a:rPr>
              <a:t>roughly the size of two NBA basketball courts</a:t>
            </a:r>
            <a:r>
              <a:rPr lang="en-US" dirty="0">
                <a:latin typeface="Avenir 55"/>
              </a:rPr>
              <a:t> and stands </a:t>
            </a:r>
            <a:r>
              <a:rPr lang="en-US" b="1" dirty="0">
                <a:latin typeface="Avenir 55"/>
              </a:rPr>
              <a:t>20 feet thick</a:t>
            </a:r>
            <a:r>
              <a:rPr lang="en-US" dirty="0">
                <a:latin typeface="Avenir 55"/>
              </a:rPr>
              <a:t>.​</a:t>
            </a:r>
            <a:br>
              <a:rPr lang="en-US" dirty="0">
                <a:latin typeface="Avenir 55"/>
              </a:rPr>
            </a:br>
            <a:endParaRPr lang="en-US" dirty="0">
              <a:latin typeface="Avenir 55"/>
            </a:endParaRPr>
          </a:p>
          <a:p>
            <a:pPr marL="285750" indent="-285750" fontAlgn="base">
              <a:buClr>
                <a:srgbClr val="A2CD60"/>
              </a:buClr>
              <a:buFont typeface="Wingdings" panose="020B0604020202020204" pitchFamily="34" charset="0"/>
              <a:buChar char="§"/>
            </a:pPr>
            <a:r>
              <a:rPr lang="en-US" b="1" dirty="0">
                <a:latin typeface="Avenir 55"/>
              </a:rPr>
              <a:t>More than 13,000 cubic yards</a:t>
            </a:r>
            <a:r>
              <a:rPr lang="en-US" dirty="0">
                <a:latin typeface="Avenir 55"/>
              </a:rPr>
              <a:t> of concrete—about </a:t>
            </a:r>
            <a:r>
              <a:rPr lang="en-US" b="1" dirty="0">
                <a:latin typeface="Avenir 55"/>
              </a:rPr>
              <a:t>26,600 tons</a:t>
            </a:r>
            <a:r>
              <a:rPr lang="en-US" dirty="0">
                <a:latin typeface="Avenir 55"/>
              </a:rPr>
              <a:t>—goes into each footing.​</a:t>
            </a:r>
            <a:br>
              <a:rPr lang="en-US" dirty="0">
                <a:latin typeface="Avenir 55"/>
              </a:rPr>
            </a:br>
            <a:endParaRPr lang="en-US" dirty="0">
              <a:latin typeface="Avenir 55"/>
            </a:endParaRPr>
          </a:p>
          <a:p>
            <a:pPr marL="285750" indent="-285750" fontAlgn="base">
              <a:buClr>
                <a:srgbClr val="A2CD60"/>
              </a:buClr>
              <a:buFont typeface="Wingdings" panose="020B0604020202020204" pitchFamily="34" charset="0"/>
              <a:buChar char="§"/>
            </a:pPr>
            <a:r>
              <a:rPr lang="en-US" dirty="0">
                <a:latin typeface="Avenir 55"/>
              </a:rPr>
              <a:t>Constructing each foundation takes </a:t>
            </a:r>
            <a:r>
              <a:rPr lang="en-US" b="1" dirty="0">
                <a:latin typeface="Avenir 55"/>
              </a:rPr>
              <a:t>over 1,300 truckloads of concrete</a:t>
            </a:r>
            <a:r>
              <a:rPr lang="en-US" dirty="0">
                <a:latin typeface="Avenir 55"/>
              </a:rPr>
              <a:t>, placed in </a:t>
            </a:r>
            <a:r>
              <a:rPr lang="en-US" b="1" dirty="0">
                <a:latin typeface="Avenir 55"/>
              </a:rPr>
              <a:t>three layers</a:t>
            </a:r>
            <a:r>
              <a:rPr lang="en-US" dirty="0">
                <a:latin typeface="Avenir 55"/>
              </a:rPr>
              <a:t>.</a:t>
            </a:r>
          </a:p>
        </p:txBody>
      </p:sp>
      <p:pic>
        <p:nvPicPr>
          <p:cNvPr id="2" name="Picture 1" descr="Rendering of pylon foundations for proposed Key Bridge Rebuild showing width (102 feet) and length (176 feet) of foundation.">
            <a:extLst>
              <a:ext uri="{FF2B5EF4-FFF2-40B4-BE49-F238E27FC236}">
                <a16:creationId xmlns:a16="http://schemas.microsoft.com/office/drawing/2014/main" id="{488F6020-0788-D0D1-35E0-EA6424446C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455" y="1342604"/>
            <a:ext cx="7138007" cy="44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212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4EE80-5AA3-FB0E-266C-256266755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342F546-9B7E-C0E5-8EE5-A6E1CEEFF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015" y="626160"/>
            <a:ext cx="10693399" cy="720862"/>
          </a:xfrm>
        </p:spPr>
        <p:txBody>
          <a:bodyPr/>
          <a:lstStyle/>
          <a:p>
            <a:r>
              <a:rPr lang="en-US">
                <a:latin typeface="Avenir 85 Heavy"/>
              </a:rPr>
              <a:t>Cable-stayed Bridge Foundations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2C43D7-D32F-CB82-EE3F-14A2E4872A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4AECFC-B3FD-4B2F-AC65-82A7E7A91D8D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5E0F53-64A3-1512-9F61-77F4138100DD}"/>
              </a:ext>
            </a:extLst>
          </p:cNvPr>
          <p:cNvSpPr txBox="1"/>
          <p:nvPr/>
        </p:nvSpPr>
        <p:spPr>
          <a:xfrm>
            <a:off x="8116929" y="1050807"/>
            <a:ext cx="3731082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fontAlgn="base">
              <a:buClr>
                <a:srgbClr val="A2CD60"/>
              </a:buClr>
              <a:buFont typeface="Wingdings" panose="020B0604020202020204" pitchFamily="34" charset="0"/>
              <a:buChar char="§"/>
            </a:pPr>
            <a:r>
              <a:rPr lang="en-US" dirty="0">
                <a:latin typeface="Avenir 55"/>
              </a:rPr>
              <a:t>The cable-stayed bridge foundations include </a:t>
            </a:r>
            <a:r>
              <a:rPr lang="en-US" b="1" dirty="0">
                <a:latin typeface="Avenir 55"/>
              </a:rPr>
              <a:t>six total piers</a:t>
            </a:r>
            <a:r>
              <a:rPr lang="en-US" dirty="0">
                <a:latin typeface="Avenir 55"/>
              </a:rPr>
              <a:t>.​</a:t>
            </a:r>
            <a:br>
              <a:rPr lang="en-US" dirty="0">
                <a:latin typeface="Avenir 55"/>
              </a:rPr>
            </a:br>
            <a:endParaRPr lang="en-US" dirty="0">
              <a:latin typeface="Avenir 55"/>
            </a:endParaRPr>
          </a:p>
          <a:p>
            <a:pPr marL="285750" indent="-285750" fontAlgn="base">
              <a:buClr>
                <a:srgbClr val="A2CD60"/>
              </a:buClr>
              <a:buFont typeface="Wingdings" panose="020B0604020202020204" pitchFamily="34" charset="0"/>
              <a:buChar char="§"/>
            </a:pPr>
            <a:r>
              <a:rPr lang="en-US" dirty="0">
                <a:latin typeface="Avenir 55"/>
              </a:rPr>
              <a:t>​This includes the two main pylons along with a tie-down and transition pier on each side of the main span.</a:t>
            </a:r>
            <a:br>
              <a:rPr lang="en-US" dirty="0">
                <a:latin typeface="Avenir 55"/>
              </a:rPr>
            </a:br>
            <a:r>
              <a:rPr lang="en-US" dirty="0">
                <a:latin typeface="Avenir 55"/>
              </a:rPr>
              <a:t>​</a:t>
            </a:r>
          </a:p>
          <a:p>
            <a:pPr marL="285750" indent="-285750" fontAlgn="base">
              <a:buClr>
                <a:srgbClr val="A2CD60"/>
              </a:buClr>
              <a:buFont typeface="Wingdings" panose="020B0604020202020204" pitchFamily="34" charset="0"/>
              <a:buChar char="§"/>
            </a:pPr>
            <a:r>
              <a:rPr lang="en-US" dirty="0">
                <a:latin typeface="Avenir 55"/>
              </a:rPr>
              <a:t>​</a:t>
            </a:r>
            <a:r>
              <a:rPr lang="en-US" b="1" dirty="0">
                <a:latin typeface="Avenir 55"/>
              </a:rPr>
              <a:t>Tie-down piers</a:t>
            </a:r>
            <a:r>
              <a:rPr lang="en-US" dirty="0">
                <a:latin typeface="Avenir 55"/>
              </a:rPr>
              <a:t> and </a:t>
            </a:r>
            <a:r>
              <a:rPr lang="en-US" b="1" dirty="0">
                <a:latin typeface="Avenir 55"/>
              </a:rPr>
              <a:t>transition piers</a:t>
            </a:r>
            <a:r>
              <a:rPr lang="en-US" dirty="0">
                <a:latin typeface="Avenir 55"/>
              </a:rPr>
              <a:t> each have </a:t>
            </a:r>
            <a:r>
              <a:rPr lang="en-US" b="1" dirty="0">
                <a:latin typeface="Avenir 55"/>
              </a:rPr>
              <a:t>10 steel piles</a:t>
            </a:r>
            <a:r>
              <a:rPr lang="en-US" dirty="0">
                <a:latin typeface="Avenir 55"/>
              </a:rPr>
              <a:t> that are </a:t>
            </a:r>
            <a:r>
              <a:rPr lang="en-US" b="1" dirty="0">
                <a:latin typeface="Avenir 55"/>
              </a:rPr>
              <a:t>8 feet in diameter</a:t>
            </a:r>
            <a:r>
              <a:rPr lang="en-US" dirty="0">
                <a:latin typeface="Avenir 55"/>
              </a:rPr>
              <a:t> in every foundation.​</a:t>
            </a:r>
            <a:br>
              <a:rPr lang="en-US" dirty="0">
                <a:latin typeface="Avenir 55"/>
              </a:rPr>
            </a:br>
            <a:endParaRPr lang="en-US" dirty="0">
              <a:latin typeface="Avenir 55"/>
            </a:endParaRPr>
          </a:p>
          <a:p>
            <a:pPr marL="285750" indent="-285750" fontAlgn="base">
              <a:buClr>
                <a:srgbClr val="A2CD60"/>
              </a:buClr>
              <a:buFont typeface="Wingdings" panose="020B0604020202020204" pitchFamily="34" charset="0"/>
              <a:buChar char="§"/>
            </a:pPr>
            <a:r>
              <a:rPr lang="en-US" dirty="0">
                <a:latin typeface="Avenir 55"/>
              </a:rPr>
              <a:t>​In total, the cable-stayed bridge foundations use </a:t>
            </a:r>
            <a:r>
              <a:rPr lang="en-US" b="1" dirty="0">
                <a:latin typeface="Avenir 55"/>
              </a:rPr>
              <a:t>130 piles</a:t>
            </a:r>
            <a:r>
              <a:rPr lang="en-US" dirty="0">
                <a:latin typeface="Avenir 55"/>
              </a:rPr>
              <a:t>, each </a:t>
            </a:r>
            <a:r>
              <a:rPr lang="en-US" b="1" dirty="0">
                <a:latin typeface="Avenir 55"/>
              </a:rPr>
              <a:t>8 feet in diameter</a:t>
            </a:r>
            <a:r>
              <a:rPr lang="en-US" dirty="0">
                <a:latin typeface="Avenir 55"/>
              </a:rPr>
              <a:t>.</a:t>
            </a:r>
          </a:p>
        </p:txBody>
      </p:sp>
      <p:pic>
        <p:nvPicPr>
          <p:cNvPr id="2" name="Picture 1" descr="Rendering of bridge foundation, including transition pier, tie down pier, pylon, and navigation channel.">
            <a:extLst>
              <a:ext uri="{FF2B5EF4-FFF2-40B4-BE49-F238E27FC236}">
                <a16:creationId xmlns:a16="http://schemas.microsoft.com/office/drawing/2014/main" id="{FF64CB82-4E7A-225E-4264-C4B946199A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455" y="1342605"/>
            <a:ext cx="7173726" cy="448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006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14DE9-F1F2-B367-95AC-CFD87E04D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D284E8E-EF86-74AA-44EC-E2D65FEF3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015" y="626160"/>
            <a:ext cx="10693399" cy="720862"/>
          </a:xfrm>
        </p:spPr>
        <p:txBody>
          <a:bodyPr/>
          <a:lstStyle/>
          <a:p>
            <a:r>
              <a:rPr lang="en-US">
                <a:latin typeface="Avenir 85 Heavy"/>
              </a:rPr>
              <a:t>Pier Protection System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81B4DC-F4FE-DA68-929B-C0CB746FD8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4AECFC-B3FD-4B2F-AC65-82A7E7A91D8D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89F7B1-41E1-7714-5CFD-275D1C19C412}"/>
              </a:ext>
            </a:extLst>
          </p:cNvPr>
          <p:cNvSpPr txBox="1"/>
          <p:nvPr/>
        </p:nvSpPr>
        <p:spPr>
          <a:xfrm>
            <a:off x="8200273" y="912584"/>
            <a:ext cx="3386137" cy="46474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lr>
                <a:srgbClr val="A2CD60"/>
              </a:buClr>
              <a:buFont typeface="Wingdings"/>
              <a:buChar char="§"/>
            </a:pPr>
            <a:r>
              <a:rPr lang="en-US" sz="2000" dirty="0">
                <a:latin typeface="Avenir 55"/>
              </a:rPr>
              <a:t>Each main pylon protection fender is longer and wider than an NFL </a:t>
            </a:r>
            <a:r>
              <a:rPr lang="en-US" sz="2000" b="1" dirty="0">
                <a:latin typeface="Avenir 55"/>
              </a:rPr>
              <a:t>football field</a:t>
            </a:r>
            <a:r>
              <a:rPr lang="en-US" sz="2000" dirty="0">
                <a:latin typeface="Avenir 55"/>
              </a:rPr>
              <a:t> and </a:t>
            </a:r>
            <a:r>
              <a:rPr lang="en-US" sz="2000" b="1" dirty="0">
                <a:latin typeface="Avenir 55"/>
              </a:rPr>
              <a:t>over 20 feet thick</a:t>
            </a:r>
            <a:endParaRPr lang="en-US" sz="2400" dirty="0"/>
          </a:p>
          <a:p>
            <a:pPr marL="285750" indent="-285750">
              <a:buClr>
                <a:srgbClr val="A2CD60"/>
              </a:buClr>
              <a:buFont typeface="Wingdings"/>
              <a:buChar char="§"/>
            </a:pPr>
            <a:endParaRPr lang="en-US" sz="2000" dirty="0">
              <a:latin typeface="Avenir 55"/>
            </a:endParaRPr>
          </a:p>
          <a:p>
            <a:pPr marL="285750" indent="-285750">
              <a:buClr>
                <a:srgbClr val="A2CD60"/>
              </a:buClr>
              <a:buFont typeface="Wingdings"/>
              <a:buChar char="§"/>
            </a:pPr>
            <a:r>
              <a:rPr lang="en-US" sz="2000" dirty="0">
                <a:latin typeface="Avenir 55"/>
              </a:rPr>
              <a:t>Each of these foundations is supported by </a:t>
            </a:r>
            <a:r>
              <a:rPr lang="en-US" sz="2000" b="1" dirty="0">
                <a:latin typeface="Avenir 55"/>
              </a:rPr>
              <a:t>78 steel pipe piles</a:t>
            </a:r>
            <a:r>
              <a:rPr lang="en-US" sz="2000" dirty="0">
                <a:latin typeface="Avenir 55"/>
              </a:rPr>
              <a:t>, each </a:t>
            </a:r>
            <a:r>
              <a:rPr lang="en-US" sz="2000" b="1" dirty="0">
                <a:latin typeface="Avenir 55"/>
              </a:rPr>
              <a:t>8 feet in diameter</a:t>
            </a:r>
            <a:r>
              <a:rPr lang="en-US" sz="2000" dirty="0">
                <a:latin typeface="Avenir 55"/>
              </a:rPr>
              <a:t> </a:t>
            </a:r>
          </a:p>
          <a:p>
            <a:pPr marL="285750" indent="-285750">
              <a:buClr>
                <a:srgbClr val="A2CD60"/>
              </a:buClr>
              <a:buFont typeface="Wingdings"/>
              <a:buChar char="§"/>
            </a:pPr>
            <a:endParaRPr lang="en-US" sz="2000" b="1" dirty="0">
              <a:latin typeface="Avenir 55"/>
            </a:endParaRPr>
          </a:p>
          <a:p>
            <a:pPr marL="285750" indent="-285750">
              <a:buClr>
                <a:srgbClr val="A2CD60"/>
              </a:buClr>
              <a:buFont typeface="Wingdings"/>
              <a:buChar char="§"/>
            </a:pPr>
            <a:r>
              <a:rPr lang="en-US" sz="2000" dirty="0">
                <a:latin typeface="Avenir 55"/>
              </a:rPr>
              <a:t>In total, the bridge’s vessel protection system uses </a:t>
            </a:r>
            <a:r>
              <a:rPr lang="en-US" sz="2000" b="1" dirty="0">
                <a:latin typeface="Avenir 55"/>
              </a:rPr>
              <a:t>276 concrete-filled steel piles</a:t>
            </a:r>
            <a:r>
              <a:rPr lang="en-US" sz="2000" dirty="0">
                <a:latin typeface="Avenir 55"/>
              </a:rPr>
              <a:t>, each </a:t>
            </a:r>
            <a:r>
              <a:rPr lang="en-US" sz="2000" b="1" dirty="0">
                <a:latin typeface="Avenir 55"/>
              </a:rPr>
              <a:t>8 feet in diameter</a:t>
            </a:r>
            <a:r>
              <a:rPr lang="en-US" sz="2000" dirty="0">
                <a:latin typeface="Avenir 55"/>
              </a:rPr>
              <a:t>.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Avenir 55"/>
            </a:endParaRPr>
          </a:p>
        </p:txBody>
      </p:sp>
      <p:pic>
        <p:nvPicPr>
          <p:cNvPr id="2" name="Picture 1" descr="Rendering of pier protection system, including pylon foundation, pylon, 8-foot diameter pipe piles, pier protection, gap between pylon foundation and pier protection, and river bottom.">
            <a:extLst>
              <a:ext uri="{FF2B5EF4-FFF2-40B4-BE49-F238E27FC236}">
                <a16:creationId xmlns:a16="http://schemas.microsoft.com/office/drawing/2014/main" id="{3902369A-09D7-2E81-3B31-55F4D9E72D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001" y="1341204"/>
            <a:ext cx="7283886" cy="448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59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AF41C-179A-595B-46C0-1C6C42983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0ABBC-9C63-CB4C-2C76-CA9DB759B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>
            <a:noAutofit/>
          </a:bodyPr>
          <a:lstStyle/>
          <a:p>
            <a:r>
              <a:rPr lang="en-US" b="1"/>
              <a:t>Pre-Construction Activities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0CD9F2-0533-8271-5F20-DF27838665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4AECFC-B3FD-4B2F-AC65-82A7E7A91D8D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55" pitchFamily="50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55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896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12331-049A-587A-941E-2C42F8C0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D24A150-29CD-4DAF-32EB-9A9BDBDCB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Geotechnical Borings​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E8F22A0-76CF-55D4-C039-D8C81A4A69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7915" y="1292882"/>
            <a:ext cx="5998382" cy="458590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venir 55"/>
              </a:rPr>
              <a:t>Investigation program included land and marine borings which are deep, narrow holes drilled into the ground to collect soil samples ​</a:t>
            </a:r>
          </a:p>
          <a:p>
            <a:r>
              <a:rPr lang="en-US">
                <a:latin typeface="Avenir 55"/>
              </a:rPr>
              <a:t>Samples provide data to develop safe, durable, and efficient structures tailored to site-specific ground conditions</a:t>
            </a:r>
          </a:p>
          <a:p>
            <a:r>
              <a:rPr lang="en-US">
                <a:latin typeface="Avenir 55"/>
              </a:rPr>
              <a:t>The boring program is complete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DCA546-B84E-865A-C6D4-920BFF391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4AECFC-B3FD-4B2F-AC65-82A7E7A91D8D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 descr="A person standing next to a geotechnical boring machine.">
            <a:extLst>
              <a:ext uri="{FF2B5EF4-FFF2-40B4-BE49-F238E27FC236}">
                <a16:creationId xmlns:a16="http://schemas.microsoft.com/office/drawing/2014/main" id="{2954FBCB-BB32-EC69-3B58-0C5CC034CD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2402" y="0"/>
            <a:ext cx="4899598" cy="597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332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DC3EF-EC44-F240-120F-752F2FDF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BAEAD9B-0800-9301-5538-1BBE7D16D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Wind Tunnel Testing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933749-4608-BC82-D2F0-CED3D43B9F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6872" y="1591056"/>
            <a:ext cx="5901944" cy="458590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venir 55"/>
              </a:rPr>
              <a:t>Simulated real-world wind conditions to study how the structure responds​</a:t>
            </a:r>
          </a:p>
          <a:p>
            <a:r>
              <a:rPr lang="en-US">
                <a:latin typeface="Avenir 55"/>
              </a:rPr>
              <a:t>Fine-tuned the bridge shape, ensuring it will withstand powerful winds and extreme weather, even with heavy traffic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E30731-921A-D925-E05F-6ACDAAE800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4AECFC-B3FD-4B2F-AC65-82A7E7A91D8D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 descr="Model bridge in a wind tunnel.">
            <a:extLst>
              <a:ext uri="{FF2B5EF4-FFF2-40B4-BE49-F238E27FC236}">
                <a16:creationId xmlns:a16="http://schemas.microsoft.com/office/drawing/2014/main" id="{87D11F79-1DE9-7A97-B6A6-81AF812E9F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0356" y="-22479"/>
            <a:ext cx="4801644" cy="600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206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3EEB9-ABB9-C52F-1D05-BB97A591B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883FB2B-FCA1-E662-E6CA-C5CA3C38B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Scour Testing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32242EB-C757-096F-15CC-E5BB5FB0B2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6872" y="1591056"/>
            <a:ext cx="5901944" cy="458590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Avenir 55"/>
              </a:rPr>
              <a:t>Simulated real-world water flow around piles to study how the riverbed responds​</a:t>
            </a:r>
          </a:p>
          <a:p>
            <a:r>
              <a:rPr lang="en-US" dirty="0">
                <a:latin typeface="Avenir 55"/>
              </a:rPr>
              <a:t>Identified potential challenges like scour</a:t>
            </a:r>
          </a:p>
          <a:p>
            <a:r>
              <a:rPr lang="en-US" dirty="0">
                <a:latin typeface="Avenir 55"/>
              </a:rPr>
              <a:t>Informed the pile design, ensuring it can withstand the impact of scour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E9A4E2-0C4B-FEF3-91E2-D44835340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4AECFC-B3FD-4B2F-AC65-82A7E7A91D8D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 descr="A scour testing machine with a green light.&#10;">
            <a:extLst>
              <a:ext uri="{FF2B5EF4-FFF2-40B4-BE49-F238E27FC236}">
                <a16:creationId xmlns:a16="http://schemas.microsoft.com/office/drawing/2014/main" id="{66A810F2-08D7-2A7A-749F-B615C82A91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63949" y="746865"/>
            <a:ext cx="5974915" cy="448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213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B4CA3-5BD9-0612-8E35-2CC5E350A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4E6AFE7-5986-5EBB-20D4-A447F0B80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Mechanical Demolition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31B8B1-37C3-5357-5770-71F4184C31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7877" y="1296088"/>
            <a:ext cx="4261297" cy="458590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venir 55"/>
              </a:rPr>
              <a:t>Mechanical demolition is using heavy machinery to remove existing bridge structures​</a:t>
            </a:r>
          </a:p>
          <a:p>
            <a:r>
              <a:rPr lang="en-US">
                <a:latin typeface="Avenir 55"/>
              </a:rPr>
              <a:t>Land and over water demolition will occur in separate phases</a:t>
            </a:r>
          </a:p>
          <a:p>
            <a:r>
              <a:rPr lang="en-US">
                <a:latin typeface="Avenir 55"/>
              </a:rPr>
              <a:t>Land demolition began in July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19BC4C-B2E6-29CE-105B-14D4A3BF14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4AECFC-B3FD-4B2F-AC65-82A7E7A91D8D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5" name="Picture 14" descr="Machinery ready for demolition over existing bridge structure.">
            <a:extLst>
              <a:ext uri="{FF2B5EF4-FFF2-40B4-BE49-F238E27FC236}">
                <a16:creationId xmlns:a16="http://schemas.microsoft.com/office/drawing/2014/main" id="{0736F9BF-FFD1-75D0-F822-43FE95B2AF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738" y="3233789"/>
            <a:ext cx="3319782" cy="245996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7" name="Picture 16" descr="Machinery ready for demolition over existing bridge structure.">
            <a:extLst>
              <a:ext uri="{FF2B5EF4-FFF2-40B4-BE49-F238E27FC236}">
                <a16:creationId xmlns:a16="http://schemas.microsoft.com/office/drawing/2014/main" id="{31723CAE-7BB7-A217-BFCE-3658625145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618" y="3233789"/>
            <a:ext cx="3247364" cy="245996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" name="Picture 1" descr="Machinery ready for demolition over existing bridge structure.">
            <a:extLst>
              <a:ext uri="{FF2B5EF4-FFF2-40B4-BE49-F238E27FC236}">
                <a16:creationId xmlns:a16="http://schemas.microsoft.com/office/drawing/2014/main" id="{E50149E2-0636-B574-1DAF-8B57BF02887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618" y="685345"/>
            <a:ext cx="3247364" cy="2449937"/>
          </a:xfrm>
          <a:prstGeom prst="rect">
            <a:avLst/>
          </a:prstGeom>
        </p:spPr>
      </p:pic>
      <p:pic>
        <p:nvPicPr>
          <p:cNvPr id="8" name="Picture 7" descr="Key Bridge pre-construction site with a crane.">
            <a:extLst>
              <a:ext uri="{FF2B5EF4-FFF2-40B4-BE49-F238E27FC236}">
                <a16:creationId xmlns:a16="http://schemas.microsoft.com/office/drawing/2014/main" id="{6ABA1110-C085-E133-FEC7-C5DE441EA02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738" y="689329"/>
            <a:ext cx="3319782" cy="245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688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50D25-1CF4-A5A8-725A-525319223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4F08215-CAB9-B765-394F-738EA6CAE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 Pile Program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C194B6-4DA8-8472-D65D-535B17B9A1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8717" y="1391131"/>
            <a:ext cx="5469128" cy="408113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venir 55"/>
              </a:rPr>
              <a:t>Test pile driving is used to advance the design of the main span foundations​</a:t>
            </a:r>
          </a:p>
          <a:p>
            <a:r>
              <a:rPr lang="en-US">
                <a:latin typeface="Avenir 55"/>
              </a:rPr>
              <a:t>Periodic test pile driving began in October 2025 and is expected to continue through early 2026</a:t>
            </a:r>
          </a:p>
          <a:p>
            <a:r>
              <a:rPr lang="en-US">
                <a:latin typeface="Avenir 55"/>
              </a:rPr>
              <a:t>Test piles are 8 feet in diameter and over 200 feet in length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6F4322-9CBE-2975-DDD3-DFDE121644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4AECFC-B3FD-4B2F-AC65-82A7E7A91D8D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9" name="Picture 8" descr="Test pile driver on a barge in the water.">
            <a:extLst>
              <a:ext uri="{FF2B5EF4-FFF2-40B4-BE49-F238E27FC236}">
                <a16:creationId xmlns:a16="http://schemas.microsoft.com/office/drawing/2014/main" id="{66884B96-CDCE-790C-85D1-37442F0B92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92615" y="66673"/>
            <a:ext cx="2651762" cy="190261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1" name="Picture 10" descr="A test pile driver lifting a pole.">
            <a:extLst>
              <a:ext uri="{FF2B5EF4-FFF2-40B4-BE49-F238E27FC236}">
                <a16:creationId xmlns:a16="http://schemas.microsoft.com/office/drawing/2014/main" id="{9F5444EB-B6FE-3B75-54DC-F7FF7C04E80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10839" y="71610"/>
            <a:ext cx="2286000" cy="297934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3" name="Picture 12" descr="Test pile driver on a barge in the water.">
            <a:extLst>
              <a:ext uri="{FF2B5EF4-FFF2-40B4-BE49-F238E27FC236}">
                <a16:creationId xmlns:a16="http://schemas.microsoft.com/office/drawing/2014/main" id="{93877DB0-6CE1-9ABA-8FBD-899AD79AC9E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615" y="1938605"/>
            <a:ext cx="2651760" cy="198623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5" name="Picture 14" descr="Test pile driver on a barge in the water.">
            <a:extLst>
              <a:ext uri="{FF2B5EF4-FFF2-40B4-BE49-F238E27FC236}">
                <a16:creationId xmlns:a16="http://schemas.microsoft.com/office/drawing/2014/main" id="{03BA67F7-A1CA-3ED0-690E-2F266A58FED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615" y="3924835"/>
            <a:ext cx="2651760" cy="198623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4" name="Picture 3" descr="Frame for load testing.">
            <a:extLst>
              <a:ext uri="{FF2B5EF4-FFF2-40B4-BE49-F238E27FC236}">
                <a16:creationId xmlns:a16="http://schemas.microsoft.com/office/drawing/2014/main" id="{35EF46CB-3EC9-9752-8581-CBE464FDFD7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10839" y="3131343"/>
            <a:ext cx="2288935" cy="276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051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57D74-BE47-6C35-8B25-41FA6E8FD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Trestle 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C11D6-B0FE-77E3-08CF-031CF9CB50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016" y="1443164"/>
            <a:ext cx="4632020" cy="3971671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>
                <a:latin typeface="Avenir 55"/>
              </a:rPr>
              <a:t>Work is underway at Hawkins Point to prepare for a temporary work platform or trestle.</a:t>
            </a:r>
          </a:p>
          <a:p>
            <a:pPr>
              <a:lnSpc>
                <a:spcPct val="100000"/>
              </a:lnSpc>
            </a:pPr>
            <a:r>
              <a:rPr lang="en-US" sz="2000">
                <a:latin typeface="Avenir 55"/>
                <a:cs typeface="Arial"/>
              </a:rPr>
              <a:t>The trestle will let supplies, labor, and equipment reach the pier sites more efficiently, speeding up construction.</a:t>
            </a:r>
            <a:endParaRPr lang="en-US" sz="2000"/>
          </a:p>
          <a:p>
            <a:pPr>
              <a:lnSpc>
                <a:spcPct val="100000"/>
              </a:lnSpc>
            </a:pPr>
            <a:r>
              <a:rPr lang="en-US" sz="2000">
                <a:latin typeface="Avenir 55"/>
              </a:rPr>
              <a:t>In December, crews will begin driving piles to extend a trestle from Hawkins Point.</a:t>
            </a:r>
            <a:endParaRPr lang="en-US" sz="2000"/>
          </a:p>
          <a:p>
            <a:pPr>
              <a:lnSpc>
                <a:spcPct val="100000"/>
              </a:lnSpc>
            </a:pPr>
            <a:r>
              <a:rPr lang="en-US" sz="2000">
                <a:latin typeface="Avenir 55"/>
              </a:rPr>
              <a:t>In early 2026, crews will start building a second trestle from Sollers Point.</a:t>
            </a:r>
          </a:p>
          <a:p>
            <a:pPr>
              <a:lnSpc>
                <a:spcPct val="100000"/>
              </a:lnSpc>
            </a:pPr>
            <a:endParaRPr lang="en-US" sz="2000">
              <a:latin typeface="Avenir 55"/>
            </a:endParaRPr>
          </a:p>
          <a:p>
            <a:endParaRPr lang="en-US" sz="18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34C53-3938-9C09-349F-2B1E4BA46E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4AECFC-B3FD-4B2F-AC65-82A7E7A91D8D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9" name="Picture 8" descr="Rendering of a trestle. Includes a transition pier, a tie down pier, and a pylon.">
            <a:extLst>
              <a:ext uri="{FF2B5EF4-FFF2-40B4-BE49-F238E27FC236}">
                <a16:creationId xmlns:a16="http://schemas.microsoft.com/office/drawing/2014/main" id="{D7E5A8FC-530F-A8D0-8D14-362DFD19F1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91808" y="1189393"/>
            <a:ext cx="5864176" cy="447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00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0545E-9713-3E79-03D9-B5FAE9842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venir 85 Heavy"/>
              </a:rPr>
              <a:t>Project Update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1313AD-310C-F9EC-EAB3-4381607097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AECFC-B3FD-4B2F-AC65-82A7E7A91D8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367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5C4CD-FEDD-7B6B-1FCF-26C092178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DF8BB4B-01E4-C9AA-B91D-9F3874549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Safety on the Water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B0BD17-3467-325B-9FD6-78854A30A8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9364" y="1591056"/>
            <a:ext cx="5112212" cy="458590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>
                <a:latin typeface="Avenir 55"/>
              </a:rPr>
              <a:t>Safety remains the top priority as trestle and production pile work ramps up.</a:t>
            </a:r>
          </a:p>
          <a:p>
            <a:pPr>
              <a:lnSpc>
                <a:spcPct val="100000"/>
              </a:lnSpc>
            </a:pPr>
            <a:r>
              <a:rPr lang="en-US" sz="2000">
                <a:latin typeface="Avenir 55"/>
              </a:rPr>
              <a:t>Safety Zone – No Entry Area is in effect; coordinated with the USCG since July 2025.</a:t>
            </a:r>
          </a:p>
          <a:p>
            <a:pPr>
              <a:lnSpc>
                <a:spcPct val="100000"/>
              </a:lnSpc>
            </a:pPr>
            <a:r>
              <a:rPr lang="en-US" sz="2000">
                <a:latin typeface="Avenir 55"/>
              </a:rPr>
              <a:t>6-Knot No Wake Zone established in August 2025 to protect boaters and construction crews.</a:t>
            </a:r>
          </a:p>
          <a:p>
            <a:pPr>
              <a:lnSpc>
                <a:spcPct val="100000"/>
              </a:lnSpc>
            </a:pPr>
            <a:r>
              <a:rPr lang="en-US" sz="2000">
                <a:latin typeface="Avenir 55"/>
              </a:rPr>
              <a:t>Federal Channel remains open, with no speed restrictions.</a:t>
            </a:r>
            <a:endParaRPr lang="en-US" sz="1800">
              <a:latin typeface="Avenir 55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0F2288-1D67-0402-495D-A47C62ED07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4AECFC-B3FD-4B2F-AC65-82A7E7A91D8D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5" descr="A map of the Key Bridge Rebuild project's Smooth Waters Initiative. Includes the safety zone area within the Patapsco River and Curtis Creek and the 6-knot No Wake Zone within the Patapsco River and Bear Creek.&#10;">
            <a:extLst>
              <a:ext uri="{FF2B5EF4-FFF2-40B4-BE49-F238E27FC236}">
                <a16:creationId xmlns:a16="http://schemas.microsoft.com/office/drawing/2014/main" id="{97A36591-175C-738F-90D1-374459D880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1576" y="1264759"/>
            <a:ext cx="6163819" cy="432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099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5D2A6-75D6-AA43-2478-6B6394972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469F9-AA65-BB67-F093-8249E032C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>
            <a:noAutofit/>
          </a:bodyPr>
          <a:lstStyle/>
          <a:p>
            <a:r>
              <a:rPr lang="en-US" b="1"/>
              <a:t>Engagement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5B3E9-C7A3-919D-A719-B862385749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4AECFC-B3FD-4B2F-AC65-82A7E7A91D8D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55" pitchFamily="50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55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6585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3B4F0-83AC-EDE8-0034-614D1D39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Opportunities with Kiewit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7D3F1-0349-A1A2-C546-0C6C82F7D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016" y="1270000"/>
            <a:ext cx="6158484" cy="4233827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>
                <a:latin typeface="Avenir 55"/>
              </a:rPr>
              <a:t>Phase 1 of the project is approaching completion</a:t>
            </a:r>
          </a:p>
          <a:p>
            <a:r>
              <a:rPr lang="en-US" dirty="0">
                <a:latin typeface="Avenir 55"/>
              </a:rPr>
              <a:t>Kiewit will begin soliciting subcontractor pricing (in Q4 2025) for inclusion in the Phase 2 cost estimate</a:t>
            </a:r>
          </a:p>
          <a:p>
            <a:r>
              <a:rPr lang="en-US" dirty="0">
                <a:latin typeface="Avenir 55"/>
              </a:rPr>
              <a:t>Kiewit is currently seeking to engage with local and small firms interested in subcontracting opportunities on the Project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854037-F950-D13C-7444-63D2B3E04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4AECFC-B3FD-4B2F-AC65-82A7E7A91D8D}" type="slidenum">
              <a:rPr lang="en-US" dirty="0" smtClean="0"/>
              <a:pPr/>
              <a:t>31</a:t>
            </a:fld>
            <a:endParaRPr lang="en-US" dirty="0"/>
          </a:p>
        </p:txBody>
      </p:sp>
      <p:pic>
        <p:nvPicPr>
          <p:cNvPr id="7" name="Picture 6" descr="Screenshot of Kiewit flyer for Key Bridge Rebuild job seekers. Includes contact information for career opportunities: International Union of Operating Engineers 37, Union Hall Journeyman Level Operators, Eastern Atlantic States Regional Council of Carpenters, Ironworkers Local Union 5, and Local 710. ">
            <a:extLst>
              <a:ext uri="{FF2B5EF4-FFF2-40B4-BE49-F238E27FC236}">
                <a16:creationId xmlns:a16="http://schemas.microsoft.com/office/drawing/2014/main" id="{ED3D6E25-389E-88A7-A776-6F4E8C046B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9209" y="72263"/>
            <a:ext cx="4425118" cy="579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392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CBD82EF-5E83-4406-BC42-800BDA2BDD02}"/>
              </a:ext>
            </a:extLst>
          </p:cNvPr>
          <p:cNvSpPr txBox="1">
            <a:spLocks/>
          </p:cNvSpPr>
          <p:nvPr/>
        </p:nvSpPr>
        <p:spPr>
          <a:xfrm>
            <a:off x="733237" y="1715533"/>
            <a:ext cx="6448613" cy="10889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latin typeface="Avenir 55"/>
                <a:cs typeface="Arial" panose="020B0604020202020204" pitchFamily="34" charset="0"/>
              </a:rPr>
              <a:t>View the list of current solicitations and indicate the scope packages your company is interested in bidding at: </a:t>
            </a:r>
            <a:r>
              <a:rPr lang="en-US" b="1" dirty="0">
                <a:latin typeface="Avenir 55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https://bit.ly/KeyBridge-BidderInterest</a:t>
            </a:r>
            <a:endParaRPr lang="en-US" b="1" dirty="0">
              <a:latin typeface="Avenir 55"/>
              <a:cs typeface="Arial" panose="020B0604020202020204" pitchFamily="34" charset="0"/>
            </a:endParaRPr>
          </a:p>
          <a:p>
            <a:pPr marL="0" indent="0" defTabSz="1371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CD1482-6C33-521E-728C-B9482A996846}"/>
              </a:ext>
            </a:extLst>
          </p:cNvPr>
          <p:cNvSpPr txBox="1"/>
          <p:nvPr/>
        </p:nvSpPr>
        <p:spPr>
          <a:xfrm>
            <a:off x="608430" y="2793082"/>
            <a:ext cx="65734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>
                <a:solidFill>
                  <a:srgbClr val="000000"/>
                </a:solidFill>
                <a:effectLst/>
                <a:latin typeface="Avenir 55"/>
                <a:ea typeface="Times New Roman" panose="02020603050405020304" pitchFamily="18" charset="0"/>
                <a:cs typeface="Aptos" panose="020B0004020202020204" pitchFamily="34" charset="0"/>
              </a:rPr>
              <a:t>*</a:t>
            </a:r>
            <a:r>
              <a:rPr lang="en-US" sz="1800" i="1" dirty="0">
                <a:solidFill>
                  <a:srgbClr val="000000"/>
                </a:solidFill>
                <a:effectLst/>
                <a:latin typeface="Avenir 55"/>
                <a:ea typeface="Times New Roman" panose="02020603050405020304" pitchFamily="18" charset="0"/>
                <a:cs typeface="Aptos" panose="020B0004020202020204" pitchFamily="34" charset="0"/>
              </a:rPr>
              <a:t> 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Avenir 55"/>
                <a:ea typeface="Times New Roman" panose="02020603050405020304" pitchFamily="18" charset="0"/>
                <a:cs typeface="Aptos" panose="020B0004020202020204" pitchFamily="34" charset="0"/>
              </a:rPr>
              <a:t>Bid opportunities are updated regularly. Please be sure to resubmit a bidder interest form to indicate your interest as scope packages are issued.</a:t>
            </a:r>
            <a:endParaRPr lang="en-US" sz="1800" i="1" dirty="0">
              <a:effectLst/>
              <a:latin typeface="Avenir 55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F22848-DE84-E9A8-0AF2-800A357A5A83}"/>
              </a:ext>
            </a:extLst>
          </p:cNvPr>
          <p:cNvSpPr txBox="1"/>
          <p:nvPr/>
        </p:nvSpPr>
        <p:spPr>
          <a:xfrm>
            <a:off x="2709949" y="3922149"/>
            <a:ext cx="3144751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defTabSz="1371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latin typeface="Avenir 55"/>
                <a:cs typeface="Arial" panose="020B0604020202020204" pitchFamily="34" charset="0"/>
              </a:rPr>
              <a:t>Scan the QR code to join our subcontractor and supplier database.</a:t>
            </a:r>
            <a:endParaRPr lang="en-US" sz="2000" b="1" dirty="0">
              <a:latin typeface="Avenir 55"/>
              <a:cs typeface="Arial" panose="020B0604020202020204" pitchFamily="34" charset="0"/>
            </a:endParaRPr>
          </a:p>
          <a:p>
            <a:pPr marL="0" indent="0" defTabSz="1371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QR code with a white background">
            <a:extLst>
              <a:ext uri="{FF2B5EF4-FFF2-40B4-BE49-F238E27FC236}">
                <a16:creationId xmlns:a16="http://schemas.microsoft.com/office/drawing/2014/main" id="{D4F9CCE2-7EBD-625D-20DB-CD363C880E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36" y="3790798"/>
            <a:ext cx="2115613" cy="1983388"/>
          </a:xfrm>
          <a:prstGeom prst="rect">
            <a:avLst/>
          </a:prstGeom>
        </p:spPr>
      </p:pic>
      <p:pic>
        <p:nvPicPr>
          <p:cNvPr id="10" name="Picture 9" descr="Screenshot of Bidder Interest Form found at: https://bit.ly/KeyBridge-BidderInterest. QR code to join the subcontractor and supplier database, found at: https://form.jotform.com/240704023259146.">
            <a:extLst>
              <a:ext uri="{FF2B5EF4-FFF2-40B4-BE49-F238E27FC236}">
                <a16:creationId xmlns:a16="http://schemas.microsoft.com/office/drawing/2014/main" id="{314CAA87-4577-200F-E637-F24C6EE763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850" y="426323"/>
            <a:ext cx="4571205" cy="5270663"/>
          </a:xfrm>
          <a:prstGeom prst="rect">
            <a:avLst/>
          </a:prstGeom>
          <a:ln>
            <a:solidFill>
              <a:srgbClr val="1D336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17228B-69C3-48AB-3311-14073D5DCCC9}"/>
              </a:ext>
            </a:extLst>
          </p:cNvPr>
          <p:cNvSpPr txBox="1"/>
          <p:nvPr/>
        </p:nvSpPr>
        <p:spPr>
          <a:xfrm>
            <a:off x="608429" y="1181853"/>
            <a:ext cx="59328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venir 55"/>
              </a:rPr>
              <a:t>Express Your Bidding Interest*</a:t>
            </a:r>
            <a:endParaRPr lang="en-US" sz="2400" dirty="0">
              <a:latin typeface="Avenir 55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86D52B3-5E62-00FF-EB73-D427B8D5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015" y="675319"/>
            <a:ext cx="10693399" cy="594681"/>
          </a:xfrm>
        </p:spPr>
        <p:txBody>
          <a:bodyPr/>
          <a:lstStyle/>
          <a:p>
            <a:r>
              <a:rPr lang="en-US" dirty="0"/>
              <a:t>Access Bid Opportunities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F1179093-0E4C-A19B-14E9-CC023197F2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1836" y="6470396"/>
            <a:ext cx="661755" cy="365125"/>
          </a:xfrm>
        </p:spPr>
        <p:txBody>
          <a:bodyPr/>
          <a:lstStyle/>
          <a:p>
            <a:fld id="{144AECFC-B3FD-4B2F-AC65-82A7E7A91D8D}" type="slidenum">
              <a:rPr lang="en-US" dirty="0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9865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C3799-D115-CB85-AE95-0E3399CD1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FB591BD-FA87-7DF5-4B36-905D62D8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015" y="675320"/>
            <a:ext cx="10693399" cy="515306"/>
          </a:xfrm>
        </p:spPr>
        <p:txBody>
          <a:bodyPr/>
          <a:lstStyle/>
          <a:p>
            <a:r>
              <a:rPr lang="en-US"/>
              <a:t>Engagement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9CE0D5-E8B0-8EB1-9F04-1604FC53E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016" y="1349829"/>
            <a:ext cx="6366033" cy="4519123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>
                <a:latin typeface="Avenir 55"/>
              </a:rPr>
              <a:t>100+ pop-up events</a:t>
            </a:r>
          </a:p>
          <a:p>
            <a:r>
              <a:rPr lang="en-US">
                <a:latin typeface="Avenir 55"/>
              </a:rPr>
              <a:t>50+ speaking engagements​</a:t>
            </a:r>
          </a:p>
          <a:p>
            <a:r>
              <a:rPr lang="en-US">
                <a:latin typeface="Avenir 55"/>
                <a:cs typeface="Arial"/>
              </a:rPr>
              <a:t>860+ surveys taken </a:t>
            </a:r>
            <a:endParaRPr lang="en-US">
              <a:latin typeface="Avenir 55"/>
            </a:endParaRPr>
          </a:p>
          <a:p>
            <a:r>
              <a:rPr lang="en-US">
                <a:latin typeface="Avenir 55"/>
              </a:rPr>
              <a:t>6,180+ connections with communities </a:t>
            </a:r>
          </a:p>
          <a:p>
            <a:r>
              <a:rPr lang="en-US">
                <a:latin typeface="Avenir 55"/>
              </a:rPr>
              <a:t>4,200+ email subscribers</a:t>
            </a:r>
          </a:p>
          <a:p>
            <a:r>
              <a:rPr lang="en-US">
                <a:latin typeface="Avenir 55"/>
              </a:rPr>
              <a:t>26,000+ Facebook subscribers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57F128-8773-3592-1D78-DDBE5D81E9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4AECFC-B3FD-4B2F-AC65-82A7E7A91D8D}" type="slidenum">
              <a:rPr lang="en-US" dirty="0" smtClean="0"/>
              <a:pPr/>
              <a:t>33</a:t>
            </a:fld>
            <a:endParaRPr lang="en-US" dirty="0"/>
          </a:p>
        </p:txBody>
      </p:sp>
      <p:pic>
        <p:nvPicPr>
          <p:cNvPr id="2" name="Picture 1" descr="Key Bridge Rebuild staff at a pop-up table with a member of the public.">
            <a:extLst>
              <a:ext uri="{FF2B5EF4-FFF2-40B4-BE49-F238E27FC236}">
                <a16:creationId xmlns:a16="http://schemas.microsoft.com/office/drawing/2014/main" id="{23335EEF-F21D-2025-BE03-75743612BA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666" y="0"/>
            <a:ext cx="4487334" cy="597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601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615C9-B9E5-3F25-8973-B5E0B3FC4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85 Heavy"/>
              </a:rPr>
              <a:t>Be on the look out!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2311A-8C0C-506F-92E6-73108141E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016" y="1551985"/>
            <a:ext cx="3110768" cy="3808967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2400">
                <a:latin typeface="Avenir 55"/>
              </a:rPr>
              <a:t>Bridging the Facts Facebook series</a:t>
            </a:r>
          </a:p>
          <a:p>
            <a:r>
              <a:rPr lang="en-US" sz="2400">
                <a:latin typeface="Avenir 55"/>
              </a:rPr>
              <a:t>Weekly Key Bridge Brief eblast</a:t>
            </a:r>
            <a:endParaRPr lang="en-US" sz="2400"/>
          </a:p>
          <a:p>
            <a:r>
              <a:rPr lang="en-US" sz="2400" err="1">
                <a:latin typeface="Avenir 55"/>
              </a:rPr>
              <a:t>KEYnected</a:t>
            </a:r>
            <a:r>
              <a:rPr lang="en-US" sz="2400">
                <a:latin typeface="Avenir 55"/>
              </a:rPr>
              <a:t> Project Newsletter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103CC9-7354-3BB9-9582-EB8358754B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4AECFC-B3FD-4B2F-AC65-82A7E7A91D8D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11" name="Picture 10" descr="Screenshot of the KEYnected Newsletter, Edition 1.">
            <a:extLst>
              <a:ext uri="{FF2B5EF4-FFF2-40B4-BE49-F238E27FC236}">
                <a16:creationId xmlns:a16="http://schemas.microsoft.com/office/drawing/2014/main" id="{3067A2D9-329B-C094-B4A5-9FFEE859E2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41783" y="1550859"/>
            <a:ext cx="3354590" cy="4297997"/>
          </a:xfrm>
          <a:prstGeom prst="rect">
            <a:avLst/>
          </a:prstGeom>
          <a:ln>
            <a:solidFill>
              <a:srgbClr val="1D3360"/>
            </a:solidFill>
          </a:ln>
        </p:spPr>
      </p:pic>
      <p:pic>
        <p:nvPicPr>
          <p:cNvPr id="14" name="Picture 13" descr="Screenshot of &quot;Bridging the Facts - What's a pylon?&quot;.">
            <a:extLst>
              <a:ext uri="{FF2B5EF4-FFF2-40B4-BE49-F238E27FC236}">
                <a16:creationId xmlns:a16="http://schemas.microsoft.com/office/drawing/2014/main" id="{9D100D4F-86DF-4532-A084-1210833141E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4778" y="1548846"/>
            <a:ext cx="2116490" cy="2111701"/>
          </a:xfrm>
          <a:prstGeom prst="rect">
            <a:avLst/>
          </a:prstGeom>
          <a:ln w="6350">
            <a:solidFill>
              <a:srgbClr val="1D3360"/>
            </a:solidFill>
          </a:ln>
        </p:spPr>
      </p:pic>
      <p:pic>
        <p:nvPicPr>
          <p:cNvPr id="7" name="Picture 6" descr="Screenshot of the Key Bridge Brief.">
            <a:extLst>
              <a:ext uri="{FF2B5EF4-FFF2-40B4-BE49-F238E27FC236}">
                <a16:creationId xmlns:a16="http://schemas.microsoft.com/office/drawing/2014/main" id="{FA091C65-8F06-F9C5-801E-07A380A5974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6094" y="1550859"/>
            <a:ext cx="2009029" cy="4278458"/>
          </a:xfrm>
          <a:prstGeom prst="rect">
            <a:avLst/>
          </a:prstGeom>
          <a:ln w="6350">
            <a:solidFill>
              <a:srgbClr val="1D3360"/>
            </a:solidFill>
          </a:ln>
        </p:spPr>
      </p:pic>
    </p:spTree>
    <p:extLst>
      <p:ext uri="{BB962C8B-B14F-4D97-AF65-F5344CB8AC3E}">
        <p14:creationId xmlns:p14="http://schemas.microsoft.com/office/powerpoint/2010/main" val="9639557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6514D-BBC3-4B02-931F-37B3A0507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808FA-1633-782E-1EEA-C45FB1B1A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>
            <a:noAutofit/>
          </a:bodyPr>
          <a:lstStyle/>
          <a:p>
            <a:r>
              <a:rPr lang="en-US" b="1"/>
              <a:t>Stay Connected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915A34-13E0-58EF-48F2-55D57AF29F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4AECFC-B3FD-4B2F-AC65-82A7E7A91D8D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55" pitchFamily="50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55" pitchFamily="50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47F327-84CB-04D7-988F-5DE78B4CD73A}"/>
              </a:ext>
            </a:extLst>
          </p:cNvPr>
          <p:cNvSpPr txBox="1"/>
          <p:nvPr/>
        </p:nvSpPr>
        <p:spPr>
          <a:xfrm>
            <a:off x="347765" y="4971178"/>
            <a:ext cx="6553200" cy="1534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A2CF5F"/>
              </a:buClr>
              <a:buFont typeface="Wingdings" panose="05000000000000000000" pitchFamily="2" charset="2"/>
              <a:buChar char="§"/>
            </a:pPr>
            <a:r>
              <a:rPr lang="en-US" sz="1600" b="1">
                <a:solidFill>
                  <a:schemeClr val="bg1"/>
                </a:solidFill>
              </a:rPr>
              <a:t>Sign up </a:t>
            </a:r>
            <a:r>
              <a:rPr lang="en-US" sz="1600">
                <a:solidFill>
                  <a:schemeClr val="bg1"/>
                </a:solidFill>
              </a:rPr>
              <a:t>for project alerts by email or text</a:t>
            </a:r>
          </a:p>
          <a:p>
            <a:pPr marL="285750" indent="-285750">
              <a:lnSpc>
                <a:spcPct val="150000"/>
              </a:lnSpc>
              <a:buClr>
                <a:srgbClr val="A2CF5F"/>
              </a:buClr>
              <a:buFont typeface="Wingdings" panose="05000000000000000000" pitchFamily="2" charset="2"/>
              <a:buChar char="§"/>
            </a:pPr>
            <a:r>
              <a:rPr lang="en-US" sz="1600" b="1">
                <a:solidFill>
                  <a:schemeClr val="bg1"/>
                </a:solidFill>
              </a:rPr>
              <a:t>Invite us </a:t>
            </a:r>
            <a:r>
              <a:rPr lang="en-US" sz="1600">
                <a:solidFill>
                  <a:schemeClr val="bg1"/>
                </a:solidFill>
              </a:rPr>
              <a:t>to speak in your community</a:t>
            </a:r>
          </a:p>
          <a:p>
            <a:pPr marL="285750" indent="-285750">
              <a:lnSpc>
                <a:spcPct val="150000"/>
              </a:lnSpc>
              <a:buClr>
                <a:srgbClr val="A2CF5F"/>
              </a:buClr>
              <a:buFont typeface="Wingdings" panose="05000000000000000000" pitchFamily="2" charset="2"/>
              <a:buChar char="§"/>
            </a:pPr>
            <a:r>
              <a:rPr lang="en-US" sz="1600" b="1">
                <a:solidFill>
                  <a:schemeClr val="bg1"/>
                </a:solidFill>
              </a:rPr>
              <a:t>Share feedback </a:t>
            </a:r>
            <a:r>
              <a:rPr lang="en-US" sz="1600">
                <a:solidFill>
                  <a:schemeClr val="bg1"/>
                </a:solidFill>
              </a:rPr>
              <a:t>through email or project hotline</a:t>
            </a:r>
          </a:p>
          <a:p>
            <a:pPr marL="285750" indent="-285750">
              <a:lnSpc>
                <a:spcPct val="150000"/>
              </a:lnSpc>
              <a:buClr>
                <a:srgbClr val="A2CF5F"/>
              </a:buClr>
              <a:buFont typeface="Wingdings" panose="05000000000000000000" pitchFamily="2" charset="2"/>
              <a:buChar char="§"/>
            </a:pPr>
            <a:r>
              <a:rPr lang="en-US" sz="1600" b="1">
                <a:solidFill>
                  <a:schemeClr val="bg1"/>
                </a:solidFill>
              </a:rPr>
              <a:t>Follow us </a:t>
            </a:r>
            <a:r>
              <a:rPr lang="en-US" sz="1600">
                <a:solidFill>
                  <a:schemeClr val="bg1"/>
                </a:solidFill>
              </a:rPr>
              <a:t>on Facebook for project updates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A3C781-B384-4227-210E-E90BA7C7217D}"/>
              </a:ext>
            </a:extLst>
          </p:cNvPr>
          <p:cNvSpPr txBox="1"/>
          <p:nvPr/>
        </p:nvSpPr>
        <p:spPr>
          <a:xfrm>
            <a:off x="9560190" y="5964868"/>
            <a:ext cx="3194247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400">
                <a:solidFill>
                  <a:schemeClr val="bg1"/>
                </a:solidFill>
                <a:latin typeface="Stem-Regular" panose="020B0503020203020204" pitchFamily="34" charset="0"/>
                <a:ea typeface="Stem-Regular" panose="020B0503020203020204" pitchFamily="34" charset="0"/>
                <a:cs typeface="Arial"/>
              </a:rPr>
              <a:t>Key Bridge Rebuild</a:t>
            </a:r>
            <a:br>
              <a:rPr lang="en-US" sz="1400">
                <a:solidFill>
                  <a:schemeClr val="bg1"/>
                </a:solidFill>
              </a:rPr>
            </a:br>
            <a:r>
              <a:rPr lang="en-US" sz="1400">
                <a:solidFill>
                  <a:schemeClr val="bg1"/>
                </a:solidFill>
                <a:latin typeface="Stem-Regular"/>
                <a:ea typeface="Stem-Regular" panose="020B0503020203020204" pitchFamily="34" charset="0"/>
                <a:cs typeface="Arial"/>
              </a:rPr>
              <a:t>2310 Broening Highway</a:t>
            </a:r>
            <a:br>
              <a:rPr lang="en-US" sz="1400">
                <a:solidFill>
                  <a:schemeClr val="bg1"/>
                </a:solidFill>
                <a:latin typeface="Stem-Regular" panose="020B0503020203020204" pitchFamily="34" charset="0"/>
                <a:ea typeface="Stem-Regular" panose="020B0503020203020204" pitchFamily="34" charset="0"/>
                <a:cs typeface="Arial"/>
              </a:rPr>
            </a:br>
            <a:r>
              <a:rPr lang="en-US" sz="1400">
                <a:solidFill>
                  <a:schemeClr val="bg1"/>
                </a:solidFill>
                <a:latin typeface="Stem-Regular"/>
                <a:ea typeface="Stem-Regular" panose="020B0503020203020204" pitchFamily="34" charset="0"/>
                <a:cs typeface="Arial"/>
              </a:rPr>
              <a:t>Baltimore, MD 21224</a:t>
            </a:r>
          </a:p>
          <a:p>
            <a:endParaRPr lang="en-US">
              <a:solidFill>
                <a:schemeClr val="bg1"/>
              </a:solidFill>
              <a:latin typeface="Stem-Regular" panose="020B05030202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045072-41D3-2320-9FCB-022C875A8150}"/>
              </a:ext>
            </a:extLst>
          </p:cNvPr>
          <p:cNvSpPr txBox="1"/>
          <p:nvPr/>
        </p:nvSpPr>
        <p:spPr>
          <a:xfrm>
            <a:off x="9560190" y="4404724"/>
            <a:ext cx="3561087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Stem-Regular" panose="020B0503020203020204" pitchFamily="34" charset="0"/>
                <a:ea typeface="Stem-Regular" panose="020B0503020203020204" pitchFamily="34" charset="0"/>
                <a:cs typeface="Arial"/>
              </a:rPr>
              <a:t>800-515-7030</a:t>
            </a:r>
          </a:p>
          <a:p>
            <a:r>
              <a:rPr lang="en-US" sz="1100">
                <a:solidFill>
                  <a:schemeClr val="bg1"/>
                </a:solidFill>
                <a:latin typeface="Stem-Regular" panose="020B0503020203020204" pitchFamily="34" charset="0"/>
                <a:ea typeface="Stem-Regular" panose="020B0503020203020204" pitchFamily="34" charset="0"/>
                <a:cs typeface="Arial"/>
              </a:rPr>
              <a:t>Public Information Hotline</a:t>
            </a:r>
            <a:endParaRPr lang="en-US" sz="1100">
              <a:solidFill>
                <a:schemeClr val="bg1"/>
              </a:solidFill>
              <a:latin typeface="Stem-Regular" panose="020B0503020203020204" pitchFamily="34" charset="0"/>
              <a:ea typeface="Stem-Regular" panose="020B0503020203020204" pitchFamily="34" charset="0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0765AF-BA5B-4B30-6D9B-40EF6EE31B16}"/>
              </a:ext>
            </a:extLst>
          </p:cNvPr>
          <p:cNvSpPr txBox="1"/>
          <p:nvPr/>
        </p:nvSpPr>
        <p:spPr>
          <a:xfrm>
            <a:off x="9536975" y="5287104"/>
            <a:ext cx="386503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  <a:latin typeface="Stem-Regular" panose="020B0503020203020204" pitchFamily="34" charset="0"/>
                <a:ea typeface="Stem-Regular" panose="020B0503020203020204" pitchFamily="34" charset="0"/>
                <a:cs typeface="Arial"/>
              </a:rPr>
              <a:t>info@KeyBridgeRebuild.com</a:t>
            </a:r>
            <a:endParaRPr lang="en-US" sz="1400">
              <a:solidFill>
                <a:schemeClr val="bg1"/>
              </a:solidFill>
              <a:latin typeface="Stem-Regular" panose="020B05030202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AF0016-051B-1C29-ED69-CCD3DEDB353E}"/>
              </a:ext>
            </a:extLst>
          </p:cNvPr>
          <p:cNvSpPr txBox="1"/>
          <p:nvPr/>
        </p:nvSpPr>
        <p:spPr>
          <a:xfrm>
            <a:off x="6713952" y="4477782"/>
            <a:ext cx="319424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  <a:latin typeface="Stem-Regular"/>
                <a:ea typeface="Stem-Regular" panose="020B0503020203020204" pitchFamily="34" charset="0"/>
              </a:rPr>
              <a:t>KeyBridgeRebuild.com</a:t>
            </a:r>
            <a:endParaRPr lang="en-US" sz="1400">
              <a:solidFill>
                <a:schemeClr val="bg1"/>
              </a:solidFill>
              <a:latin typeface="Stem-Regular"/>
              <a:ea typeface="Stem-Regular" panose="020B05030202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0EFED6-69EA-6437-F13A-01D824756150}"/>
              </a:ext>
            </a:extLst>
          </p:cNvPr>
          <p:cNvSpPr txBox="1"/>
          <p:nvPr/>
        </p:nvSpPr>
        <p:spPr>
          <a:xfrm>
            <a:off x="6713952" y="5264098"/>
            <a:ext cx="319424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Stem-Regular"/>
                <a:ea typeface="Stem-Regular" panose="020B0503020203020204" pitchFamily="34" charset="0"/>
              </a:rPr>
              <a:t>@</a:t>
            </a:r>
            <a:r>
              <a:rPr lang="en-US" sz="1400" err="1">
                <a:solidFill>
                  <a:schemeClr val="bg1"/>
                </a:solidFill>
                <a:latin typeface="Stem-Regular"/>
                <a:ea typeface="Stem-Regular" panose="020B0503020203020204" pitchFamily="34" charset="0"/>
              </a:rPr>
              <a:t>KeyBridgeRebuild</a:t>
            </a:r>
            <a:endParaRPr lang="en-US" sz="1400">
              <a:solidFill>
                <a:schemeClr val="bg1"/>
              </a:solidFill>
              <a:latin typeface="Stem-Regular"/>
              <a:ea typeface="Stem-Regular" panose="020B0503020203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DA2F99-4E30-BC7C-FDCF-6BE1C92A1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354" y="4377446"/>
            <a:ext cx="592835" cy="5928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CF546B-2470-21D2-E040-23573CC1A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5202" y="5204264"/>
            <a:ext cx="513924" cy="5139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B43E00-B7A0-B68E-31A0-2B8CFA4602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7747" y="6027844"/>
            <a:ext cx="331191" cy="5371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5C7B5F-E044-F4E8-F79C-B3BE949DBB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6926" y="4448014"/>
            <a:ext cx="592835" cy="4945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2F15B4-1DF0-5A99-6359-F66A8C119F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0448" y="5178870"/>
            <a:ext cx="453316" cy="45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608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42E19-C33C-027B-8E5B-B9620C77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Cost and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3C443-95CD-F061-5148-9B1B55107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015" y="1499936"/>
            <a:ext cx="6293741" cy="4077818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b="1">
                <a:latin typeface="Avenir 55"/>
              </a:rPr>
              <a:t>Updated Cost &amp; Schedule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600">
                <a:latin typeface="Avenir 55"/>
              </a:rPr>
              <a:t>Estimated cost range: $4.3–$5.2 billion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600">
                <a:latin typeface="Avenir 55"/>
              </a:rPr>
              <a:t>Anticipated open-to-traffic: Late 2030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b="1">
                <a:latin typeface="Avenir 55"/>
              </a:rPr>
              <a:t>Early Cost Estimates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600">
                <a:latin typeface="Avenir 55"/>
              </a:rPr>
              <a:t>Initial estimate developed less than two weeks after the collapse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600">
                <a:latin typeface="Avenir 55"/>
              </a:rPr>
              <a:t>Required to secure federal funding with limited information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600">
                <a:latin typeface="Avenir 55"/>
              </a:rPr>
              <a:t>Design was at 0%, with no engineering studies completed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b="1">
                <a:latin typeface="Avenir 55"/>
              </a:rPr>
              <a:t>Accelerated Progress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600">
                <a:latin typeface="Avenir 55"/>
              </a:rPr>
              <a:t>In just 14 months, the project advanced to 70% design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600">
                <a:latin typeface="Avenir 55"/>
              </a:rPr>
              <a:t>Progress typically takes 6–7 years on projects of this scale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600">
                <a:latin typeface="Avenir 55"/>
              </a:rPr>
              <a:t>Pre-construction activities and updated data informed </a:t>
            </a:r>
            <a:br>
              <a:rPr lang="en-US" sz="1600">
                <a:latin typeface="Avenir 55"/>
              </a:rPr>
            </a:br>
            <a:r>
              <a:rPr lang="en-US" sz="1600">
                <a:latin typeface="Avenir 55"/>
              </a:rPr>
              <a:t>refined estimates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C87CA0-A523-57E5-D59F-89571F4F23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4AECFC-B3FD-4B2F-AC65-82A7E7A91D8D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6" descr="Rendering of proposed Key Bridge Rebuild.">
            <a:extLst>
              <a:ext uri="{FF2B5EF4-FFF2-40B4-BE49-F238E27FC236}">
                <a16:creationId xmlns:a16="http://schemas.microsoft.com/office/drawing/2014/main" id="{D733562A-2264-966A-B8AF-2D4B164E9E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74171" y="1293961"/>
            <a:ext cx="4284454" cy="428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21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7AE53-84E2-A9BB-0300-36D0B8C61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2D010-2AB8-0D2B-270A-39C605067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Cost and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6F024-8A96-2DFF-2646-43208D016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016" y="1499936"/>
            <a:ext cx="6600808" cy="3858128"/>
          </a:xfrm>
        </p:spPr>
        <p:txBody>
          <a:bodyPr vert="horz" lIns="0" tIns="0" rIns="0" bIns="0" rtlCol="0" anchor="t"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>
                <a:latin typeface="Avenir 55"/>
              </a:rPr>
              <a:t>Key Cost Drivers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>
                <a:latin typeface="Avenir 55"/>
              </a:rPr>
              <a:t>Enhanced pier protection meeting federal safety requirements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>
                <a:latin typeface="Avenir 55"/>
              </a:rPr>
              <a:t>Higher and longer main-span to accommodate marine traffic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>
                <a:latin typeface="Avenir 55"/>
              </a:rPr>
              <a:t>Volatile construction market conditions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>
                <a:latin typeface="Avenir 55"/>
              </a:rPr>
              <a:t>Modern Standards &amp; Requirements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>
                <a:latin typeface="Avenir 55"/>
              </a:rPr>
              <a:t>Designed to meet modern design standards, </a:t>
            </a:r>
            <a:br>
              <a:rPr lang="en-US">
                <a:latin typeface="Avenir 55"/>
              </a:rPr>
            </a:br>
            <a:r>
              <a:rPr lang="en-US">
                <a:latin typeface="Avenir 55"/>
              </a:rPr>
              <a:t>federal requirements, national best practices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>
                <a:latin typeface="Avenir 55"/>
              </a:rPr>
              <a:t>Federal navigation clearance requirements, </a:t>
            </a:r>
            <a:br>
              <a:rPr lang="en-US">
                <a:latin typeface="Avenir 55"/>
              </a:rPr>
            </a:br>
            <a:r>
              <a:rPr lang="en-US">
                <a:latin typeface="Avenir 55"/>
              </a:rPr>
              <a:t>including a 230-foot height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b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F4E851-E9C7-80A3-F7FB-F64AB6022C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4AECFC-B3FD-4B2F-AC65-82A7E7A91D8D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Picture 3" descr="Rendering of proposed Key Bridge Rebuild with higher and longer main span and pier protection, showing enhanced pier protection system as larger than a football field.">
            <a:extLst>
              <a:ext uri="{FF2B5EF4-FFF2-40B4-BE49-F238E27FC236}">
                <a16:creationId xmlns:a16="http://schemas.microsoft.com/office/drawing/2014/main" id="{536F8679-C108-9867-75B9-8D2A5B7D6D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82654" y="1286773"/>
            <a:ext cx="4313208" cy="428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850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45CE2D-0E9E-9060-59CC-C30E7F7BF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4AECFC-B3FD-4B2F-AC65-82A7E7A91D8D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8" name="Group 7" descr="Progress of Key Bridge Rebuild from 2018 to 2025 compared to bridges of similar size and magnitude: Mobile River Bridge, Brent Spence Bridge, and Gordie-Howe Bridge. Graph shows the progress of the Key Bridge is moving at a more compressed schedule compared to the others.">
            <a:extLst>
              <a:ext uri="{FF2B5EF4-FFF2-40B4-BE49-F238E27FC236}">
                <a16:creationId xmlns:a16="http://schemas.microsoft.com/office/drawing/2014/main" id="{939935A9-3363-6832-F14D-8A6B098ED6E7}"/>
              </a:ext>
            </a:extLst>
          </p:cNvPr>
          <p:cNvGrpSpPr/>
          <p:nvPr/>
        </p:nvGrpSpPr>
        <p:grpSpPr>
          <a:xfrm>
            <a:off x="467526" y="231230"/>
            <a:ext cx="10368613" cy="5544431"/>
            <a:chOff x="328479" y="1036968"/>
            <a:chExt cx="9045089" cy="558394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4BAFF0C-1057-7A97-38D4-8A9018650444}"/>
                </a:ext>
              </a:extLst>
            </p:cNvPr>
            <p:cNvGrpSpPr/>
            <p:nvPr/>
          </p:nvGrpSpPr>
          <p:grpSpPr>
            <a:xfrm>
              <a:off x="1879727" y="1036968"/>
              <a:ext cx="914400" cy="679423"/>
              <a:chOff x="1079916" y="767499"/>
              <a:chExt cx="1513033" cy="768145"/>
            </a:xfrm>
            <a:solidFill>
              <a:srgbClr val="1D3360"/>
            </a:solidFill>
          </p:grpSpPr>
          <p:sp>
            <p:nvSpPr>
              <p:cNvPr id="139" name="Rectangle: Rounded Corners 138">
                <a:extLst>
                  <a:ext uri="{FF2B5EF4-FFF2-40B4-BE49-F238E27FC236}">
                    <a16:creationId xmlns:a16="http://schemas.microsoft.com/office/drawing/2014/main" id="{3CF14746-8C3C-AD22-85E3-4537C8BDA373}"/>
                  </a:ext>
                </a:extLst>
              </p:cNvPr>
              <p:cNvSpPr/>
              <p:nvPr/>
            </p:nvSpPr>
            <p:spPr>
              <a:xfrm>
                <a:off x="1079918" y="767499"/>
                <a:ext cx="1513030" cy="37543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3438"/>
                <a:r>
                  <a:rPr lang="en-US" sz="913">
                    <a:solidFill>
                      <a:prstClr val="white"/>
                    </a:solidFill>
                    <a:latin typeface="Arial Narrow"/>
                  </a:rPr>
                  <a:t>2018</a:t>
                </a:r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C32B608E-8C77-BD88-80AA-036D20F2D445}"/>
                  </a:ext>
                </a:extLst>
              </p:cNvPr>
              <p:cNvSpPr/>
              <p:nvPr/>
            </p:nvSpPr>
            <p:spPr>
              <a:xfrm>
                <a:off x="1079916" y="1085874"/>
                <a:ext cx="742587" cy="4497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623438"/>
                <a:r>
                  <a:rPr lang="en-US" sz="695">
                    <a:solidFill>
                      <a:prstClr val="white"/>
                    </a:solidFill>
                    <a:latin typeface="Arial Narrow"/>
                  </a:rPr>
                  <a:t>JAN –</a:t>
                </a:r>
              </a:p>
              <a:p>
                <a:pPr algn="ctr" defTabSz="623438"/>
                <a:r>
                  <a:rPr lang="en-US" sz="695">
                    <a:solidFill>
                      <a:prstClr val="white"/>
                    </a:solidFill>
                    <a:latin typeface="Arial Narrow"/>
                  </a:rPr>
                  <a:t>JUN</a:t>
                </a:r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4E2282FD-FFFC-789E-0BEB-90B8FB751FE0}"/>
                  </a:ext>
                </a:extLst>
              </p:cNvPr>
              <p:cNvSpPr/>
              <p:nvPr/>
            </p:nvSpPr>
            <p:spPr>
              <a:xfrm>
                <a:off x="1830997" y="1093852"/>
                <a:ext cx="761952" cy="44179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623438"/>
                <a:r>
                  <a:rPr lang="en-US" sz="695">
                    <a:solidFill>
                      <a:prstClr val="white"/>
                    </a:solidFill>
                    <a:latin typeface="Arial Narrow"/>
                  </a:rPr>
                  <a:t>JUL -</a:t>
                </a:r>
              </a:p>
              <a:p>
                <a:pPr algn="ctr" defTabSz="623438"/>
                <a:r>
                  <a:rPr lang="en-US" sz="695">
                    <a:solidFill>
                      <a:prstClr val="white"/>
                    </a:solidFill>
                    <a:latin typeface="Arial Narrow"/>
                  </a:rPr>
                  <a:t>DEC</a:t>
                </a:r>
              </a:p>
            </p:txBody>
          </p: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4BA61249-D34B-6026-C3AE-738D560441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9916" y="1093852"/>
                <a:ext cx="1513033" cy="0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84EC5AF-D7CD-3099-3292-600B9717A0C1}"/>
                </a:ext>
              </a:extLst>
            </p:cNvPr>
            <p:cNvGrpSpPr/>
            <p:nvPr/>
          </p:nvGrpSpPr>
          <p:grpSpPr>
            <a:xfrm>
              <a:off x="2803422" y="1036968"/>
              <a:ext cx="914400" cy="679423"/>
              <a:chOff x="1079916" y="767499"/>
              <a:chExt cx="1513033" cy="768145"/>
            </a:xfrm>
            <a:solidFill>
              <a:srgbClr val="1D3360"/>
            </a:solidFill>
          </p:grpSpPr>
          <p:sp>
            <p:nvSpPr>
              <p:cNvPr id="135" name="Rectangle: Rounded Corners 134">
                <a:extLst>
                  <a:ext uri="{FF2B5EF4-FFF2-40B4-BE49-F238E27FC236}">
                    <a16:creationId xmlns:a16="http://schemas.microsoft.com/office/drawing/2014/main" id="{592823CA-9E86-3F28-074F-92A6E03F6596}"/>
                  </a:ext>
                </a:extLst>
              </p:cNvPr>
              <p:cNvSpPr/>
              <p:nvPr/>
            </p:nvSpPr>
            <p:spPr>
              <a:xfrm>
                <a:off x="1079918" y="767499"/>
                <a:ext cx="1513031" cy="37543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3438"/>
                <a:r>
                  <a:rPr lang="en-US" sz="913">
                    <a:solidFill>
                      <a:prstClr val="white"/>
                    </a:solidFill>
                    <a:latin typeface="Arial Narrow"/>
                  </a:rPr>
                  <a:t>2019</a:t>
                </a: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9C3EC62A-5E67-5D27-EA23-7C8BF0F96B75}"/>
                  </a:ext>
                </a:extLst>
              </p:cNvPr>
              <p:cNvSpPr/>
              <p:nvPr/>
            </p:nvSpPr>
            <p:spPr>
              <a:xfrm>
                <a:off x="1079916" y="1085874"/>
                <a:ext cx="742587" cy="4497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623438"/>
                <a:r>
                  <a:rPr lang="en-US" sz="695">
                    <a:solidFill>
                      <a:prstClr val="white"/>
                    </a:solidFill>
                    <a:latin typeface="Arial Narrow"/>
                  </a:rPr>
                  <a:t>JAN –</a:t>
                </a:r>
              </a:p>
              <a:p>
                <a:pPr algn="ctr" defTabSz="623438"/>
                <a:r>
                  <a:rPr lang="en-US" sz="695">
                    <a:solidFill>
                      <a:prstClr val="white"/>
                    </a:solidFill>
                    <a:latin typeface="Arial Narrow"/>
                  </a:rPr>
                  <a:t>JUN</a:t>
                </a:r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4E19471C-3BB8-B85A-6E2B-859F81A26947}"/>
                  </a:ext>
                </a:extLst>
              </p:cNvPr>
              <p:cNvSpPr/>
              <p:nvPr/>
            </p:nvSpPr>
            <p:spPr>
              <a:xfrm>
                <a:off x="1847486" y="1093852"/>
                <a:ext cx="745463" cy="44179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623438"/>
                <a:r>
                  <a:rPr lang="en-US" sz="695">
                    <a:solidFill>
                      <a:prstClr val="white"/>
                    </a:solidFill>
                    <a:latin typeface="Arial Narrow"/>
                  </a:rPr>
                  <a:t>JUL -</a:t>
                </a:r>
              </a:p>
              <a:p>
                <a:pPr algn="ctr" defTabSz="623438"/>
                <a:r>
                  <a:rPr lang="en-US" sz="695">
                    <a:solidFill>
                      <a:prstClr val="white"/>
                    </a:solidFill>
                    <a:latin typeface="Arial Narrow"/>
                  </a:rPr>
                  <a:t>DEC</a:t>
                </a:r>
              </a:p>
            </p:txBody>
          </p: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D0F610FF-02EA-9755-7331-2E3BA2946D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9916" y="1093852"/>
                <a:ext cx="1513033" cy="0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8945CBA-A85B-5B26-C93B-44D4FDF97918}"/>
                </a:ext>
              </a:extLst>
            </p:cNvPr>
            <p:cNvGrpSpPr/>
            <p:nvPr/>
          </p:nvGrpSpPr>
          <p:grpSpPr>
            <a:xfrm>
              <a:off x="3724240" y="1036968"/>
              <a:ext cx="914400" cy="679423"/>
              <a:chOff x="1079916" y="767499"/>
              <a:chExt cx="1513033" cy="768145"/>
            </a:xfrm>
            <a:solidFill>
              <a:srgbClr val="1D3360"/>
            </a:solidFill>
          </p:grpSpPr>
          <p:sp>
            <p:nvSpPr>
              <p:cNvPr id="131" name="Rectangle: Rounded Corners 130">
                <a:extLst>
                  <a:ext uri="{FF2B5EF4-FFF2-40B4-BE49-F238E27FC236}">
                    <a16:creationId xmlns:a16="http://schemas.microsoft.com/office/drawing/2014/main" id="{4BEB9B32-E5AA-7691-73C0-77F1846762D7}"/>
                  </a:ext>
                </a:extLst>
              </p:cNvPr>
              <p:cNvSpPr/>
              <p:nvPr/>
            </p:nvSpPr>
            <p:spPr>
              <a:xfrm>
                <a:off x="1079918" y="767499"/>
                <a:ext cx="1513031" cy="37543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3438"/>
                <a:r>
                  <a:rPr lang="en-US" sz="913">
                    <a:solidFill>
                      <a:prstClr val="white"/>
                    </a:solidFill>
                    <a:latin typeface="Arial Narrow"/>
                  </a:rPr>
                  <a:t>2020</a:t>
                </a: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3685C4B1-8C57-822D-3883-36ED4E7D22B0}"/>
                  </a:ext>
                </a:extLst>
              </p:cNvPr>
              <p:cNvSpPr/>
              <p:nvPr/>
            </p:nvSpPr>
            <p:spPr>
              <a:xfrm>
                <a:off x="1079916" y="1085874"/>
                <a:ext cx="742587" cy="4497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623438"/>
                <a:r>
                  <a:rPr lang="en-US" sz="695">
                    <a:solidFill>
                      <a:prstClr val="white"/>
                    </a:solidFill>
                    <a:latin typeface="Arial Narrow"/>
                  </a:rPr>
                  <a:t>JAN –</a:t>
                </a:r>
              </a:p>
              <a:p>
                <a:pPr algn="ctr" defTabSz="623438"/>
                <a:r>
                  <a:rPr lang="en-US" sz="695">
                    <a:solidFill>
                      <a:prstClr val="white"/>
                    </a:solidFill>
                    <a:latin typeface="Arial Narrow"/>
                  </a:rPr>
                  <a:t>JUN</a:t>
                </a:r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0D59C878-82A0-C916-3B28-0D29AB160072}"/>
                  </a:ext>
                </a:extLst>
              </p:cNvPr>
              <p:cNvSpPr/>
              <p:nvPr/>
            </p:nvSpPr>
            <p:spPr>
              <a:xfrm>
                <a:off x="1848963" y="1093852"/>
                <a:ext cx="743986" cy="44179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623438"/>
                <a:r>
                  <a:rPr lang="en-US" sz="695">
                    <a:solidFill>
                      <a:prstClr val="white"/>
                    </a:solidFill>
                    <a:latin typeface="Arial Narrow"/>
                  </a:rPr>
                  <a:t>JUL -</a:t>
                </a:r>
              </a:p>
              <a:p>
                <a:pPr algn="ctr" defTabSz="623438"/>
                <a:r>
                  <a:rPr lang="en-US" sz="695">
                    <a:solidFill>
                      <a:prstClr val="white"/>
                    </a:solidFill>
                    <a:latin typeface="Arial Narrow"/>
                  </a:rPr>
                  <a:t>DEC</a:t>
                </a:r>
              </a:p>
            </p:txBody>
          </p: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139FED04-A4FD-31E2-2485-584C4C1722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9916" y="1093852"/>
                <a:ext cx="1513033" cy="0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1685ADE-5022-20F5-0E69-F74BAE306DBB}"/>
                </a:ext>
              </a:extLst>
            </p:cNvPr>
            <p:cNvGrpSpPr/>
            <p:nvPr/>
          </p:nvGrpSpPr>
          <p:grpSpPr>
            <a:xfrm>
              <a:off x="4641266" y="1036968"/>
              <a:ext cx="914400" cy="679423"/>
              <a:chOff x="1079916" y="767499"/>
              <a:chExt cx="1523574" cy="768145"/>
            </a:xfrm>
            <a:solidFill>
              <a:srgbClr val="1D3360"/>
            </a:solidFill>
          </p:grpSpPr>
          <p:sp>
            <p:nvSpPr>
              <p:cNvPr id="127" name="Rectangle: Rounded Corners 126">
                <a:extLst>
                  <a:ext uri="{FF2B5EF4-FFF2-40B4-BE49-F238E27FC236}">
                    <a16:creationId xmlns:a16="http://schemas.microsoft.com/office/drawing/2014/main" id="{78DC11FD-CED7-3457-3B59-496D8E907159}"/>
                  </a:ext>
                </a:extLst>
              </p:cNvPr>
              <p:cNvSpPr/>
              <p:nvPr/>
            </p:nvSpPr>
            <p:spPr>
              <a:xfrm>
                <a:off x="1090459" y="767499"/>
                <a:ext cx="1513031" cy="37543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3438"/>
                <a:r>
                  <a:rPr lang="en-US" sz="913">
                    <a:solidFill>
                      <a:prstClr val="white"/>
                    </a:solidFill>
                    <a:latin typeface="Arial Narrow"/>
                  </a:rPr>
                  <a:t>2021</a:t>
                </a: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45B4F8D4-0A48-3931-C783-BFF461D11846}"/>
                  </a:ext>
                </a:extLst>
              </p:cNvPr>
              <p:cNvSpPr/>
              <p:nvPr/>
            </p:nvSpPr>
            <p:spPr>
              <a:xfrm>
                <a:off x="1090456" y="1085874"/>
                <a:ext cx="742587" cy="4497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623438"/>
                <a:r>
                  <a:rPr lang="en-US" sz="695">
                    <a:solidFill>
                      <a:prstClr val="white"/>
                    </a:solidFill>
                    <a:latin typeface="Arial Narrow"/>
                  </a:rPr>
                  <a:t>JAN –</a:t>
                </a:r>
              </a:p>
              <a:p>
                <a:pPr algn="ctr" defTabSz="623438"/>
                <a:r>
                  <a:rPr lang="en-US" sz="695">
                    <a:solidFill>
                      <a:prstClr val="white"/>
                    </a:solidFill>
                    <a:latin typeface="Arial Narrow"/>
                  </a:rPr>
                  <a:t>JUN</a:t>
                </a:r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D56AC4B0-FBA4-1CA4-9105-5FCB34A870E5}"/>
                  </a:ext>
                </a:extLst>
              </p:cNvPr>
              <p:cNvSpPr/>
              <p:nvPr/>
            </p:nvSpPr>
            <p:spPr>
              <a:xfrm>
                <a:off x="1852829" y="1093853"/>
                <a:ext cx="750661" cy="44179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623438"/>
                <a:r>
                  <a:rPr lang="en-US" sz="695">
                    <a:solidFill>
                      <a:prstClr val="white"/>
                    </a:solidFill>
                    <a:latin typeface="Arial Narrow"/>
                  </a:rPr>
                  <a:t>JUL -</a:t>
                </a:r>
              </a:p>
              <a:p>
                <a:pPr algn="ctr" defTabSz="623438"/>
                <a:r>
                  <a:rPr lang="en-US" sz="695">
                    <a:solidFill>
                      <a:prstClr val="white"/>
                    </a:solidFill>
                    <a:latin typeface="Arial Narrow"/>
                  </a:rPr>
                  <a:t>DEC</a:t>
                </a:r>
              </a:p>
            </p:txBody>
          </p: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DD8705A4-8B66-F2E0-1538-2DB368D913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9916" y="1093852"/>
                <a:ext cx="1513033" cy="0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BF32B45-DBDC-EBCB-DB63-CAB98DA5B3D7}"/>
                </a:ext>
              </a:extLst>
            </p:cNvPr>
            <p:cNvGrpSpPr/>
            <p:nvPr/>
          </p:nvGrpSpPr>
          <p:grpSpPr>
            <a:xfrm>
              <a:off x="5565984" y="1038849"/>
              <a:ext cx="914400" cy="679423"/>
              <a:chOff x="1079916" y="767499"/>
              <a:chExt cx="1513033" cy="768145"/>
            </a:xfrm>
            <a:solidFill>
              <a:srgbClr val="1D3360"/>
            </a:solidFill>
          </p:grpSpPr>
          <p:sp>
            <p:nvSpPr>
              <p:cNvPr id="123" name="Rectangle: Rounded Corners 122">
                <a:extLst>
                  <a:ext uri="{FF2B5EF4-FFF2-40B4-BE49-F238E27FC236}">
                    <a16:creationId xmlns:a16="http://schemas.microsoft.com/office/drawing/2014/main" id="{40321F76-3161-B11C-4342-6C13F94579FF}"/>
                  </a:ext>
                </a:extLst>
              </p:cNvPr>
              <p:cNvSpPr/>
              <p:nvPr/>
            </p:nvSpPr>
            <p:spPr>
              <a:xfrm>
                <a:off x="1079918" y="767499"/>
                <a:ext cx="1511633" cy="37543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3438"/>
                <a:r>
                  <a:rPr lang="en-US" sz="913">
                    <a:solidFill>
                      <a:prstClr val="white"/>
                    </a:solidFill>
                    <a:latin typeface="Arial Narrow"/>
                  </a:rPr>
                  <a:t>2022</a:t>
                </a: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14368BE3-7B05-635F-2269-B2E57E42BF55}"/>
                  </a:ext>
                </a:extLst>
              </p:cNvPr>
              <p:cNvSpPr/>
              <p:nvPr/>
            </p:nvSpPr>
            <p:spPr>
              <a:xfrm>
                <a:off x="1079916" y="1085874"/>
                <a:ext cx="742587" cy="4497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623438"/>
                <a:r>
                  <a:rPr lang="en-US" sz="695">
                    <a:solidFill>
                      <a:prstClr val="white"/>
                    </a:solidFill>
                    <a:latin typeface="Arial Narrow"/>
                  </a:rPr>
                  <a:t>JAN –</a:t>
                </a:r>
              </a:p>
              <a:p>
                <a:pPr algn="ctr" defTabSz="623438"/>
                <a:r>
                  <a:rPr lang="en-US" sz="695">
                    <a:solidFill>
                      <a:prstClr val="white"/>
                    </a:solidFill>
                    <a:latin typeface="Arial Narrow"/>
                  </a:rPr>
                  <a:t>JUN</a:t>
                </a:r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460E73F9-740E-7501-8A63-EE31DB627C19}"/>
                  </a:ext>
                </a:extLst>
              </p:cNvPr>
              <p:cNvSpPr/>
              <p:nvPr/>
            </p:nvSpPr>
            <p:spPr>
              <a:xfrm>
                <a:off x="1848963" y="1093852"/>
                <a:ext cx="743985" cy="44179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623438"/>
                <a:r>
                  <a:rPr lang="en-US" sz="695">
                    <a:solidFill>
                      <a:prstClr val="white"/>
                    </a:solidFill>
                    <a:latin typeface="Arial Narrow"/>
                  </a:rPr>
                  <a:t>JUL -</a:t>
                </a:r>
              </a:p>
              <a:p>
                <a:pPr algn="ctr" defTabSz="623438"/>
                <a:r>
                  <a:rPr lang="en-US" sz="695">
                    <a:solidFill>
                      <a:prstClr val="white"/>
                    </a:solidFill>
                    <a:latin typeface="Arial Narrow"/>
                  </a:rPr>
                  <a:t>DEC</a:t>
                </a:r>
              </a:p>
            </p:txBody>
          </p: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7DC565E7-C229-401C-A1E4-959D5C12EF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9916" y="1093852"/>
                <a:ext cx="1513033" cy="0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9113FF6-C433-5D74-0A26-14354693837B}"/>
                </a:ext>
              </a:extLst>
            </p:cNvPr>
            <p:cNvGrpSpPr/>
            <p:nvPr/>
          </p:nvGrpSpPr>
          <p:grpSpPr>
            <a:xfrm>
              <a:off x="6481997" y="1038849"/>
              <a:ext cx="914400" cy="679423"/>
              <a:chOff x="1079916" y="767499"/>
              <a:chExt cx="1513033" cy="768145"/>
            </a:xfrm>
            <a:solidFill>
              <a:srgbClr val="1D3360"/>
            </a:solidFill>
          </p:grpSpPr>
          <p:sp>
            <p:nvSpPr>
              <p:cNvPr id="119" name="Rectangle: Rounded Corners 118">
                <a:extLst>
                  <a:ext uri="{FF2B5EF4-FFF2-40B4-BE49-F238E27FC236}">
                    <a16:creationId xmlns:a16="http://schemas.microsoft.com/office/drawing/2014/main" id="{5071AA97-2BBE-8505-E5E9-C20ABC53FC78}"/>
                  </a:ext>
                </a:extLst>
              </p:cNvPr>
              <p:cNvSpPr/>
              <p:nvPr/>
            </p:nvSpPr>
            <p:spPr>
              <a:xfrm>
                <a:off x="1079918" y="767499"/>
                <a:ext cx="1513031" cy="37543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3438"/>
                <a:r>
                  <a:rPr lang="en-US" sz="913">
                    <a:solidFill>
                      <a:prstClr val="white"/>
                    </a:solidFill>
                    <a:latin typeface="Arial Narrow"/>
                  </a:rPr>
                  <a:t>2023</a:t>
                </a:r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BD0547B4-90B3-0A55-BF69-44347926CD1D}"/>
                  </a:ext>
                </a:extLst>
              </p:cNvPr>
              <p:cNvSpPr/>
              <p:nvPr/>
            </p:nvSpPr>
            <p:spPr>
              <a:xfrm>
                <a:off x="1079916" y="1085874"/>
                <a:ext cx="742587" cy="4497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623438"/>
                <a:r>
                  <a:rPr lang="en-US" sz="695">
                    <a:solidFill>
                      <a:prstClr val="white"/>
                    </a:solidFill>
                    <a:latin typeface="Arial Narrow"/>
                  </a:rPr>
                  <a:t>JAN –</a:t>
                </a:r>
              </a:p>
              <a:p>
                <a:pPr algn="ctr" defTabSz="623438"/>
                <a:r>
                  <a:rPr lang="en-US" sz="695">
                    <a:solidFill>
                      <a:prstClr val="white"/>
                    </a:solidFill>
                    <a:latin typeface="Arial Narrow"/>
                  </a:rPr>
                  <a:t>JUN</a:t>
                </a:r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CC46BA50-1BB8-2513-8E79-E3AF5C30F694}"/>
                  </a:ext>
                </a:extLst>
              </p:cNvPr>
              <p:cNvSpPr/>
              <p:nvPr/>
            </p:nvSpPr>
            <p:spPr>
              <a:xfrm>
                <a:off x="1840893" y="1093852"/>
                <a:ext cx="752056" cy="44179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623438"/>
                <a:r>
                  <a:rPr lang="en-US" sz="695">
                    <a:solidFill>
                      <a:prstClr val="white"/>
                    </a:solidFill>
                    <a:latin typeface="Arial Narrow"/>
                  </a:rPr>
                  <a:t>JUL -</a:t>
                </a:r>
              </a:p>
              <a:p>
                <a:pPr algn="ctr" defTabSz="623438"/>
                <a:r>
                  <a:rPr lang="en-US" sz="695">
                    <a:solidFill>
                      <a:prstClr val="white"/>
                    </a:solidFill>
                    <a:latin typeface="Arial Narrow"/>
                  </a:rPr>
                  <a:t>DEC</a:t>
                </a:r>
              </a:p>
            </p:txBody>
          </p: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F552270C-6B3F-74B8-D227-3648632A42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9916" y="1093852"/>
                <a:ext cx="1513033" cy="0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C85E43C-22A1-2974-34A6-2058E5878B04}"/>
                </a:ext>
              </a:extLst>
            </p:cNvPr>
            <p:cNvGrpSpPr/>
            <p:nvPr/>
          </p:nvGrpSpPr>
          <p:grpSpPr>
            <a:xfrm>
              <a:off x="7412342" y="1038849"/>
              <a:ext cx="914400" cy="679423"/>
              <a:chOff x="1079916" y="767499"/>
              <a:chExt cx="1513033" cy="768145"/>
            </a:xfrm>
            <a:solidFill>
              <a:srgbClr val="1D3360"/>
            </a:solidFill>
          </p:grpSpPr>
          <p:sp>
            <p:nvSpPr>
              <p:cNvPr id="115" name="Rectangle: Rounded Corners 114">
                <a:extLst>
                  <a:ext uri="{FF2B5EF4-FFF2-40B4-BE49-F238E27FC236}">
                    <a16:creationId xmlns:a16="http://schemas.microsoft.com/office/drawing/2014/main" id="{A67E1553-AB94-C435-D192-641733A04CC5}"/>
                  </a:ext>
                </a:extLst>
              </p:cNvPr>
              <p:cNvSpPr/>
              <p:nvPr/>
            </p:nvSpPr>
            <p:spPr>
              <a:xfrm>
                <a:off x="1079918" y="767499"/>
                <a:ext cx="1513031" cy="37543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3438"/>
                <a:r>
                  <a:rPr lang="en-US" sz="913">
                    <a:solidFill>
                      <a:prstClr val="white"/>
                    </a:solidFill>
                    <a:latin typeface="Arial Narrow"/>
                  </a:rPr>
                  <a:t>2024</a:t>
                </a: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31C9F09B-4903-8DC5-8CFF-49AB5B9A3C7C}"/>
                  </a:ext>
                </a:extLst>
              </p:cNvPr>
              <p:cNvSpPr/>
              <p:nvPr/>
            </p:nvSpPr>
            <p:spPr>
              <a:xfrm>
                <a:off x="1079916" y="1085874"/>
                <a:ext cx="742587" cy="4497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623438"/>
                <a:r>
                  <a:rPr lang="en-US" sz="695">
                    <a:solidFill>
                      <a:prstClr val="white"/>
                    </a:solidFill>
                    <a:latin typeface="Arial Narrow"/>
                  </a:rPr>
                  <a:t>JAN –</a:t>
                </a:r>
              </a:p>
              <a:p>
                <a:pPr algn="ctr" defTabSz="623438"/>
                <a:r>
                  <a:rPr lang="en-US" sz="695">
                    <a:solidFill>
                      <a:prstClr val="white"/>
                    </a:solidFill>
                    <a:latin typeface="Arial Narrow"/>
                  </a:rPr>
                  <a:t>JUN</a:t>
                </a: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CCE7FE46-5C94-406E-2708-61B1A84D7694}"/>
                  </a:ext>
                </a:extLst>
              </p:cNvPr>
              <p:cNvSpPr/>
              <p:nvPr/>
            </p:nvSpPr>
            <p:spPr>
              <a:xfrm>
                <a:off x="1842289" y="1093852"/>
                <a:ext cx="750660" cy="44179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623438"/>
                <a:r>
                  <a:rPr lang="en-US" sz="695">
                    <a:solidFill>
                      <a:prstClr val="white"/>
                    </a:solidFill>
                    <a:latin typeface="Arial Narrow"/>
                  </a:rPr>
                  <a:t>JUL -</a:t>
                </a:r>
              </a:p>
              <a:p>
                <a:pPr algn="ctr" defTabSz="623438"/>
                <a:r>
                  <a:rPr lang="en-US" sz="695">
                    <a:solidFill>
                      <a:prstClr val="white"/>
                    </a:solidFill>
                    <a:latin typeface="Arial Narrow"/>
                  </a:rPr>
                  <a:t>DEC</a:t>
                </a:r>
              </a:p>
            </p:txBody>
          </p: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183B8251-05E2-D079-6088-0D5EF9B716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9916" y="1093852"/>
                <a:ext cx="1513033" cy="0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34C8EAB-0A10-D4CB-D991-74F22CAEBA95}"/>
                </a:ext>
              </a:extLst>
            </p:cNvPr>
            <p:cNvGrpSpPr/>
            <p:nvPr/>
          </p:nvGrpSpPr>
          <p:grpSpPr>
            <a:xfrm>
              <a:off x="8337789" y="1038849"/>
              <a:ext cx="914400" cy="679423"/>
              <a:chOff x="1078396" y="767499"/>
              <a:chExt cx="1514553" cy="768145"/>
            </a:xfrm>
            <a:solidFill>
              <a:srgbClr val="1D3360"/>
            </a:solidFill>
          </p:grpSpPr>
          <p:sp>
            <p:nvSpPr>
              <p:cNvPr id="111" name="Rectangle: Rounded Corners 110">
                <a:extLst>
                  <a:ext uri="{FF2B5EF4-FFF2-40B4-BE49-F238E27FC236}">
                    <a16:creationId xmlns:a16="http://schemas.microsoft.com/office/drawing/2014/main" id="{54CA27C5-FA37-B95D-C2DD-3A5B177797A3}"/>
                  </a:ext>
                </a:extLst>
              </p:cNvPr>
              <p:cNvSpPr/>
              <p:nvPr/>
            </p:nvSpPr>
            <p:spPr>
              <a:xfrm>
                <a:off x="1078399" y="767499"/>
                <a:ext cx="1513032" cy="37543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3438"/>
                <a:r>
                  <a:rPr lang="en-US" sz="913">
                    <a:solidFill>
                      <a:prstClr val="white"/>
                    </a:solidFill>
                    <a:latin typeface="Arial Narrow"/>
                  </a:rPr>
                  <a:t>2025</a:t>
                </a:r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0FE53AE9-CCD0-1C43-2C8A-9A28A2427FAB}"/>
                  </a:ext>
                </a:extLst>
              </p:cNvPr>
              <p:cNvSpPr/>
              <p:nvPr/>
            </p:nvSpPr>
            <p:spPr>
              <a:xfrm>
                <a:off x="1078396" y="1085875"/>
                <a:ext cx="742587" cy="44976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623438"/>
                <a:r>
                  <a:rPr lang="en-US" sz="695">
                    <a:solidFill>
                      <a:prstClr val="white"/>
                    </a:solidFill>
                    <a:latin typeface="Arial Narrow"/>
                  </a:rPr>
                  <a:t>JAN –</a:t>
                </a:r>
              </a:p>
              <a:p>
                <a:pPr algn="ctr" defTabSz="623438"/>
                <a:r>
                  <a:rPr lang="en-US" sz="695">
                    <a:solidFill>
                      <a:prstClr val="white"/>
                    </a:solidFill>
                    <a:latin typeface="Arial Narrow"/>
                  </a:rPr>
                  <a:t>JUN</a:t>
                </a: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9E1DB81C-5052-B53B-DAF4-80DCAD44AAB5}"/>
                  </a:ext>
                </a:extLst>
              </p:cNvPr>
              <p:cNvSpPr/>
              <p:nvPr/>
            </p:nvSpPr>
            <p:spPr>
              <a:xfrm>
                <a:off x="1831524" y="1093853"/>
                <a:ext cx="759906" cy="44179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623438"/>
                <a:r>
                  <a:rPr lang="en-US" sz="695">
                    <a:solidFill>
                      <a:prstClr val="white"/>
                    </a:solidFill>
                    <a:latin typeface="Arial Narrow"/>
                  </a:rPr>
                  <a:t>JUL -</a:t>
                </a:r>
              </a:p>
              <a:p>
                <a:pPr algn="ctr" defTabSz="623438"/>
                <a:r>
                  <a:rPr lang="en-US" sz="695">
                    <a:solidFill>
                      <a:prstClr val="white"/>
                    </a:solidFill>
                    <a:latin typeface="Arial Narrow"/>
                  </a:rPr>
                  <a:t>DEC</a:t>
                </a:r>
              </a:p>
            </p:txBody>
          </p: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126659DF-184C-4ADE-E025-1FF9DB26C5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9916" y="1093852"/>
                <a:ext cx="1513033" cy="0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E890D2B-0473-82E5-041C-7368EAD391F6}"/>
                </a:ext>
              </a:extLst>
            </p:cNvPr>
            <p:cNvGrpSpPr/>
            <p:nvPr/>
          </p:nvGrpSpPr>
          <p:grpSpPr>
            <a:xfrm>
              <a:off x="1880966" y="1731000"/>
              <a:ext cx="7370305" cy="4889912"/>
              <a:chOff x="2058192" y="1313488"/>
              <a:chExt cx="9591947" cy="4278378"/>
            </a:xfrm>
          </p:grpSpPr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CE95844D-86CC-62AF-9F51-DA911AA3E628}"/>
                  </a:ext>
                </a:extLst>
              </p:cNvPr>
              <p:cNvGrpSpPr/>
              <p:nvPr/>
            </p:nvGrpSpPr>
            <p:grpSpPr>
              <a:xfrm>
                <a:off x="2642064" y="1313489"/>
                <a:ext cx="8413814" cy="4278377"/>
                <a:chOff x="1872283" y="1385576"/>
                <a:chExt cx="8915914" cy="3772351"/>
              </a:xfrm>
            </p:grpSpPr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6C2EDF3C-F058-8D42-576C-8365AFDCC2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25908" y="1385576"/>
                  <a:ext cx="8701" cy="3772351"/>
                </a:xfrm>
                <a:prstGeom prst="line">
                  <a:avLst/>
                </a:prstGeom>
                <a:ln w="1270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D44633AB-A2B3-58D1-C063-CD16957D73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99031" y="1385576"/>
                  <a:ext cx="0" cy="3772351"/>
                </a:xfrm>
                <a:prstGeom prst="line">
                  <a:avLst/>
                </a:prstGeom>
                <a:ln w="1270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3BEB650E-29DC-F6C5-D311-35CB1E1CB3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78748" y="1385576"/>
                  <a:ext cx="0" cy="3772351"/>
                </a:xfrm>
                <a:prstGeom prst="line">
                  <a:avLst/>
                </a:prstGeom>
                <a:ln w="1270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F880D27D-0852-FE69-B071-90EA9E7F90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43170" y="1385576"/>
                  <a:ext cx="3818" cy="3772351"/>
                </a:xfrm>
                <a:prstGeom prst="line">
                  <a:avLst/>
                </a:prstGeom>
                <a:ln w="1270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5E6C57F0-B245-1F10-8127-DAC1DFB1DC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08742" y="1385576"/>
                  <a:ext cx="0" cy="3772351"/>
                </a:xfrm>
                <a:prstGeom prst="line">
                  <a:avLst/>
                </a:prstGeom>
                <a:ln w="1270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59B456DF-ACD7-6BDE-FD17-4129448E5F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873164" y="1385576"/>
                  <a:ext cx="0" cy="3772351"/>
                </a:xfrm>
                <a:prstGeom prst="line">
                  <a:avLst/>
                </a:prstGeom>
                <a:ln w="1270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DFA25C1D-3179-9603-4882-35DF4072A5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152881" y="1385576"/>
                  <a:ext cx="0" cy="3772351"/>
                </a:xfrm>
                <a:prstGeom prst="line">
                  <a:avLst/>
                </a:prstGeom>
                <a:ln w="1270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63748373-8D52-E3A7-F6FA-1A923675CA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72283" y="1385576"/>
                  <a:ext cx="0" cy="3772351"/>
                </a:xfrm>
                <a:prstGeom prst="line">
                  <a:avLst/>
                </a:prstGeom>
                <a:ln w="1270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68242D8C-984A-12F3-F7AE-629C75E2D5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47271" y="1385576"/>
                  <a:ext cx="11749" cy="3772351"/>
                </a:xfrm>
                <a:prstGeom prst="line">
                  <a:avLst/>
                </a:prstGeom>
                <a:ln w="1270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61150E51-9FED-FD92-0A23-4445FCFDD8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39076" y="1385576"/>
                  <a:ext cx="0" cy="3772351"/>
                </a:xfrm>
                <a:prstGeom prst="line">
                  <a:avLst/>
                </a:prstGeom>
                <a:ln w="1270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241457CB-EC68-4F7D-EE5F-EAE278C274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4064" y="1385576"/>
                  <a:ext cx="0" cy="3772351"/>
                </a:xfrm>
                <a:prstGeom prst="line">
                  <a:avLst/>
                </a:prstGeom>
                <a:ln w="1270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C4856CCE-2D62-2215-305F-B3F8B11691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77241" y="1385576"/>
                  <a:ext cx="0" cy="3772351"/>
                </a:xfrm>
                <a:prstGeom prst="line">
                  <a:avLst/>
                </a:prstGeom>
                <a:ln w="1270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90F4CE67-2D15-7A6B-8097-0AB56F14C7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52229" y="1385576"/>
                  <a:ext cx="0" cy="3772351"/>
                </a:xfrm>
                <a:prstGeom prst="line">
                  <a:avLst/>
                </a:prstGeom>
                <a:ln w="1270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B43D903D-C952-CC87-9F6E-BC5F6D0F6B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13209" y="1385576"/>
                  <a:ext cx="0" cy="3772351"/>
                </a:xfrm>
                <a:prstGeom prst="line">
                  <a:avLst/>
                </a:prstGeom>
                <a:ln w="1270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8D8EA938-9121-403C-8B32-D3100784AE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88197" y="1385576"/>
                  <a:ext cx="0" cy="3772351"/>
                </a:xfrm>
                <a:prstGeom prst="line">
                  <a:avLst/>
                </a:prstGeom>
                <a:ln w="1270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DC042E72-DE38-3A05-ABF5-B8A6C0E51B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58192" y="1313488"/>
                <a:ext cx="0" cy="4278377"/>
              </a:xfrm>
              <a:prstGeom prst="line">
                <a:avLst/>
              </a:prstGeom>
              <a:ln w="1270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C3FCC32A-1581-D69A-5372-E1795B62E8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640719" y="1313488"/>
                <a:ext cx="0" cy="4278377"/>
              </a:xfrm>
              <a:prstGeom prst="line">
                <a:avLst/>
              </a:prstGeom>
              <a:ln w="1270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A5FB0092-B65C-6820-E7B0-85693FF295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58192" y="5591865"/>
                <a:ext cx="9563711" cy="0"/>
              </a:xfrm>
              <a:prstGeom prst="line">
                <a:avLst/>
              </a:prstGeom>
              <a:ln w="1270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AC4028BD-EED6-7C7D-3618-0E6CBB98F1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86428" y="1326912"/>
                <a:ext cx="9563711" cy="0"/>
              </a:xfrm>
              <a:prstGeom prst="line">
                <a:avLst/>
              </a:prstGeom>
              <a:ln w="1270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606EA1E-8CED-9594-41C4-800B11891D55}"/>
                </a:ext>
              </a:extLst>
            </p:cNvPr>
            <p:cNvGrpSpPr/>
            <p:nvPr/>
          </p:nvGrpSpPr>
          <p:grpSpPr>
            <a:xfrm>
              <a:off x="328479" y="1833273"/>
              <a:ext cx="8992971" cy="1270898"/>
              <a:chOff x="328479" y="1918998"/>
              <a:chExt cx="8992971" cy="1270898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F77EFD0F-E4DB-9DAF-5E04-2762D4ACCD2D}"/>
                  </a:ext>
                </a:extLst>
              </p:cNvPr>
              <p:cNvGrpSpPr/>
              <p:nvPr/>
            </p:nvGrpSpPr>
            <p:grpSpPr>
              <a:xfrm>
                <a:off x="328479" y="2244772"/>
                <a:ext cx="1587900" cy="550942"/>
                <a:chOff x="99879" y="2244772"/>
                <a:chExt cx="1587900" cy="550942"/>
              </a:xfrm>
            </p:grpSpPr>
            <p:sp>
              <p:nvSpPr>
                <p:cNvPr id="87" name="Rectangle: Rounded Corners 86">
                  <a:extLst>
                    <a:ext uri="{FF2B5EF4-FFF2-40B4-BE49-F238E27FC236}">
                      <a16:creationId xmlns:a16="http://schemas.microsoft.com/office/drawing/2014/main" id="{E34072D9-A083-096D-772C-AECE108811C9}"/>
                    </a:ext>
                  </a:extLst>
                </p:cNvPr>
                <p:cNvSpPr/>
                <p:nvPr/>
              </p:nvSpPr>
              <p:spPr>
                <a:xfrm>
                  <a:off x="412209" y="2247074"/>
                  <a:ext cx="1188720" cy="548640"/>
                </a:xfrm>
                <a:prstGeom prst="roundRect">
                  <a:avLst>
                    <a:gd name="adj" fmla="val 0"/>
                  </a:avLst>
                </a:prstGeom>
                <a:solidFill>
                  <a:srgbClr val="A2CD60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46920" defTabSz="623438"/>
                  <a:endParaRPr lang="en-US" sz="1391">
                    <a:solidFill>
                      <a:prstClr val="black"/>
                    </a:solidFill>
                    <a:latin typeface="Arial Narrow"/>
                  </a:endParaRPr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7CFB1F16-DC0D-FA53-FD98-CC1673101CF7}"/>
                    </a:ext>
                  </a:extLst>
                </p:cNvPr>
                <p:cNvSpPr/>
                <p:nvPr/>
              </p:nvSpPr>
              <p:spPr>
                <a:xfrm>
                  <a:off x="99879" y="2244772"/>
                  <a:ext cx="548640" cy="548640"/>
                </a:xfrm>
                <a:prstGeom prst="ellipse">
                  <a:avLst/>
                </a:prstGeom>
                <a:solidFill>
                  <a:srgbClr val="A2CD60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23438"/>
                  <a:endParaRPr lang="en-US" sz="1565">
                    <a:solidFill>
                      <a:prstClr val="white"/>
                    </a:solidFill>
                    <a:latin typeface="Arial Narrow"/>
                  </a:endParaRPr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B4963886-9394-3946-19CD-66CA113A46D4}"/>
                    </a:ext>
                  </a:extLst>
                </p:cNvPr>
                <p:cNvSpPr txBox="1"/>
                <p:nvPr/>
              </p:nvSpPr>
              <p:spPr>
                <a:xfrm>
                  <a:off x="589477" y="2273875"/>
                  <a:ext cx="1098302" cy="456330"/>
                </a:xfrm>
                <a:prstGeom prst="rect">
                  <a:avLst/>
                </a:prstGeom>
                <a:noFill/>
              </p:spPr>
              <p:txBody>
                <a:bodyPr wrap="square" lIns="62345" tIns="31173" rIns="62345" bIns="31173" anchor="t">
                  <a:spAutoFit/>
                </a:bodyPr>
                <a:lstStyle/>
                <a:p>
                  <a:pPr marL="46758" defTabSz="623438"/>
                  <a:r>
                    <a:rPr lang="en-US" sz="1043" b="1">
                      <a:solidFill>
                        <a:prstClr val="black"/>
                      </a:solidFill>
                      <a:latin typeface="Arial Narrow"/>
                    </a:rPr>
                    <a:t>Francis Scott Key Bridge</a:t>
                  </a:r>
                  <a:endParaRPr lang="en-US" sz="1227">
                    <a:solidFill>
                      <a:prstClr val="black"/>
                    </a:solidFill>
                    <a:latin typeface="Arial Narrow"/>
                  </a:endParaRPr>
                </a:p>
              </p:txBody>
            </p:sp>
            <p:pic>
              <p:nvPicPr>
                <p:cNvPr id="90" name="Graphic 89" descr="Bridge scene outline">
                  <a:extLst>
                    <a:ext uri="{FF2B5EF4-FFF2-40B4-BE49-F238E27FC236}">
                      <a16:creationId xmlns:a16="http://schemas.microsoft.com/office/drawing/2014/main" id="{367DEF51-01E8-8D87-0F98-14E501F3D7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2499" y="2323016"/>
                  <a:ext cx="363401" cy="392153"/>
                </a:xfrm>
                <a:prstGeom prst="rect">
                  <a:avLst/>
                </a:prstGeom>
              </p:spPr>
            </p:pic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3B98B960-2C80-D42F-68D6-476BA7F974F1}"/>
                  </a:ext>
                </a:extLst>
              </p:cNvPr>
              <p:cNvGrpSpPr/>
              <p:nvPr/>
            </p:nvGrpSpPr>
            <p:grpSpPr>
              <a:xfrm>
                <a:off x="7855954" y="1918998"/>
                <a:ext cx="1465496" cy="879769"/>
                <a:chOff x="7855954" y="1918998"/>
                <a:chExt cx="1465496" cy="879769"/>
              </a:xfrm>
            </p:grpSpPr>
            <p:sp>
              <p:nvSpPr>
                <p:cNvPr id="80" name="Rectangle: Rounded Corners 79">
                  <a:extLst>
                    <a:ext uri="{FF2B5EF4-FFF2-40B4-BE49-F238E27FC236}">
                      <a16:creationId xmlns:a16="http://schemas.microsoft.com/office/drawing/2014/main" id="{976D6296-63A5-EE60-ED69-6B285F0A8B6B}"/>
                    </a:ext>
                  </a:extLst>
                </p:cNvPr>
                <p:cNvSpPr/>
                <p:nvPr/>
              </p:nvSpPr>
              <p:spPr>
                <a:xfrm>
                  <a:off x="7855954" y="2460361"/>
                  <a:ext cx="1354796" cy="247798"/>
                </a:xfrm>
                <a:prstGeom prst="roundRect">
                  <a:avLst>
                    <a:gd name="adj" fmla="val 1701"/>
                  </a:avLst>
                </a:prstGeom>
                <a:gradFill>
                  <a:gsLst>
                    <a:gs pos="30000">
                      <a:srgbClr val="FFE101"/>
                    </a:gs>
                    <a:gs pos="0">
                      <a:srgbClr val="FF6600"/>
                    </a:gs>
                    <a:gs pos="84000">
                      <a:srgbClr val="A2CD6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23438"/>
                  <a:endParaRPr lang="en-US" sz="1565">
                    <a:solidFill>
                      <a:prstClr val="white"/>
                    </a:solidFill>
                    <a:latin typeface="Arial Narrow"/>
                  </a:endParaRPr>
                </a:p>
              </p:txBody>
            </p: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B285818F-10D0-AFB5-35D8-EFB538C0A7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860495" y="2577717"/>
                  <a:ext cx="1086191" cy="440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FC0CFECE-8A3B-AE9C-ACBA-ACA53C5CBDD6}"/>
                    </a:ext>
                  </a:extLst>
                </p:cNvPr>
                <p:cNvSpPr/>
                <p:nvPr/>
              </p:nvSpPr>
              <p:spPr>
                <a:xfrm>
                  <a:off x="8124284" y="2369675"/>
                  <a:ext cx="385575" cy="416081"/>
                </a:xfrm>
                <a:prstGeom prst="ellipse">
                  <a:avLst/>
                </a:prstGeom>
                <a:solidFill>
                  <a:srgbClr val="F8DB08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 defTabSz="623438"/>
                  <a:r>
                    <a:rPr lang="en-US" sz="869">
                      <a:solidFill>
                        <a:prstClr val="black"/>
                      </a:solidFill>
                      <a:latin typeface="Arial Narrow"/>
                    </a:rPr>
                    <a:t>15</a:t>
                  </a:r>
                  <a:r>
                    <a:rPr lang="en-US" sz="913">
                      <a:solidFill>
                        <a:prstClr val="black"/>
                      </a:solidFill>
                      <a:latin typeface="Arial Narrow"/>
                    </a:rPr>
                    <a:t>%</a:t>
                  </a:r>
                </a:p>
              </p:txBody>
            </p:sp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255A72E5-527F-A250-950B-16256A824849}"/>
                    </a:ext>
                  </a:extLst>
                </p:cNvPr>
                <p:cNvGrpSpPr/>
                <p:nvPr/>
              </p:nvGrpSpPr>
              <p:grpSpPr>
                <a:xfrm>
                  <a:off x="8791164" y="1918998"/>
                  <a:ext cx="530286" cy="879769"/>
                  <a:chOff x="8791164" y="1918998"/>
                  <a:chExt cx="530286" cy="879769"/>
                </a:xfrm>
              </p:grpSpPr>
              <p:sp>
                <p:nvSpPr>
                  <p:cNvPr id="84" name="Isosceles Triangle 83">
                    <a:extLst>
                      <a:ext uri="{FF2B5EF4-FFF2-40B4-BE49-F238E27FC236}">
                        <a16:creationId xmlns:a16="http://schemas.microsoft.com/office/drawing/2014/main" id="{FE1E2D3A-AE80-6D85-8C61-D093F33E70C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025720" y="1911766"/>
                    <a:ext cx="288498" cy="302963"/>
                  </a:xfrm>
                  <a:prstGeom prst="triangle">
                    <a:avLst/>
                  </a:prstGeom>
                  <a:solidFill>
                    <a:srgbClr val="A2CD6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6">
                      <a:shade val="15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23438"/>
                    <a:endParaRPr lang="en-US" sz="1565">
                      <a:solidFill>
                        <a:prstClr val="white"/>
                      </a:solidFill>
                      <a:latin typeface="Arial Narrow"/>
                    </a:endParaRPr>
                  </a:p>
                </p:txBody>
              </p:sp>
              <p:cxnSp>
                <p:nvCxnSpPr>
                  <p:cNvPr id="85" name="Straight Connector 84">
                    <a:extLst>
                      <a:ext uri="{FF2B5EF4-FFF2-40B4-BE49-F238E27FC236}">
                        <a16:creationId xmlns:a16="http://schemas.microsoft.com/office/drawing/2014/main" id="{45882940-7D74-04EE-6D31-E331F9793126}"/>
                      </a:ext>
                    </a:extLst>
                  </p:cNvPr>
                  <p:cNvCxnSpPr>
                    <a:endCxn id="84" idx="2"/>
                  </p:cNvCxnSpPr>
                  <p:nvPr/>
                </p:nvCxnSpPr>
                <p:spPr>
                  <a:xfrm flipV="1">
                    <a:off x="9013676" y="1918998"/>
                    <a:ext cx="4520" cy="711022"/>
                  </a:xfrm>
                  <a:prstGeom prst="line">
                    <a:avLst/>
                  </a:prstGeom>
                  <a:solidFill>
                    <a:srgbClr val="92D05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6" name="Oval 85">
                    <a:extLst>
                      <a:ext uri="{FF2B5EF4-FFF2-40B4-BE49-F238E27FC236}">
                        <a16:creationId xmlns:a16="http://schemas.microsoft.com/office/drawing/2014/main" id="{31876860-54F4-5C28-F5AA-86CC0A524C0C}"/>
                      </a:ext>
                    </a:extLst>
                  </p:cNvPr>
                  <p:cNvSpPr/>
                  <p:nvPr/>
                </p:nvSpPr>
                <p:spPr>
                  <a:xfrm>
                    <a:off x="8791164" y="2341567"/>
                    <a:ext cx="457200" cy="457200"/>
                  </a:xfrm>
                  <a:prstGeom prst="ellipse">
                    <a:avLst/>
                  </a:prstGeom>
                  <a:solidFill>
                    <a:srgbClr val="A2CD60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lIns="0" tIns="0" rIns="0" bIns="0" rtlCol="0" anchor="ctr"/>
                  <a:lstStyle/>
                  <a:p>
                    <a:pPr algn="ctr" defTabSz="623438"/>
                    <a:r>
                      <a:rPr lang="en-US" sz="1217" b="1">
                        <a:solidFill>
                          <a:prstClr val="black"/>
                        </a:solidFill>
                        <a:latin typeface="Arial Narrow"/>
                      </a:rPr>
                      <a:t>70%</a:t>
                    </a:r>
                  </a:p>
                </p:txBody>
              </p:sp>
            </p:grp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4653AAE8-53FA-DA0B-BC22-A38BAFEE4765}"/>
                  </a:ext>
                </a:extLst>
              </p:cNvPr>
              <p:cNvGrpSpPr/>
              <p:nvPr/>
            </p:nvGrpSpPr>
            <p:grpSpPr>
              <a:xfrm>
                <a:off x="484372" y="2902907"/>
                <a:ext cx="8766900" cy="286989"/>
                <a:chOff x="484372" y="2941007"/>
                <a:chExt cx="8766900" cy="286989"/>
              </a:xfrm>
            </p:grpSpPr>
            <p:sp>
              <p:nvSpPr>
                <p:cNvPr id="76" name="Rectangle: Rounded Corners 75">
                  <a:extLst>
                    <a:ext uri="{FF2B5EF4-FFF2-40B4-BE49-F238E27FC236}">
                      <a16:creationId xmlns:a16="http://schemas.microsoft.com/office/drawing/2014/main" id="{C24EEAD4-9C38-A0F1-395B-1E5AC08FFBF8}"/>
                    </a:ext>
                  </a:extLst>
                </p:cNvPr>
                <p:cNvSpPr/>
                <p:nvPr/>
              </p:nvSpPr>
              <p:spPr>
                <a:xfrm>
                  <a:off x="484372" y="2999996"/>
                  <a:ext cx="8766900" cy="138938"/>
                </a:xfrm>
                <a:prstGeom prst="roundRect">
                  <a:avLst>
                    <a:gd name="adj" fmla="val 0"/>
                  </a:avLst>
                </a:prstGeom>
                <a:solidFill>
                  <a:srgbClr val="A2CD60">
                    <a:alpha val="25000"/>
                  </a:srgb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46920" defTabSz="623438"/>
                  <a:endParaRPr lang="en-US" sz="1391">
                    <a:solidFill>
                      <a:prstClr val="black"/>
                    </a:solidFill>
                    <a:latin typeface="Arial Narrow"/>
                  </a:endParaRP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93A76F8D-5A56-3014-305E-DAD1D981FACE}"/>
                    </a:ext>
                  </a:extLst>
                </p:cNvPr>
                <p:cNvSpPr txBox="1"/>
                <p:nvPr/>
              </p:nvSpPr>
              <p:spPr>
                <a:xfrm>
                  <a:off x="508494" y="2959280"/>
                  <a:ext cx="1350776" cy="26871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46920" algn="r" defTabSz="623438"/>
                  <a:r>
                    <a:rPr lang="en-US" sz="869" b="1">
                      <a:solidFill>
                        <a:prstClr val="black"/>
                      </a:solidFill>
                      <a:latin typeface="Arial Narrow"/>
                    </a:rPr>
                    <a:t>PROJECT COST:</a:t>
                  </a: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692D8488-28CC-A553-C0EA-C6549CCFD079}"/>
                    </a:ext>
                  </a:extLst>
                </p:cNvPr>
                <p:cNvSpPr txBox="1"/>
                <p:nvPr/>
              </p:nvSpPr>
              <p:spPr>
                <a:xfrm>
                  <a:off x="7293011" y="2942478"/>
                  <a:ext cx="591402" cy="2844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46920" algn="ctr" defTabSz="623438"/>
                  <a:r>
                    <a:rPr lang="en-US" sz="955" b="1">
                      <a:solidFill>
                        <a:prstClr val="black"/>
                      </a:solidFill>
                      <a:latin typeface="Arial Narrow"/>
                    </a:rPr>
                    <a:t>$1.9B</a:t>
                  </a:r>
                </a:p>
              </p:txBody>
            </p: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39D00DF6-FB24-7E9C-0644-ED366ACC6B81}"/>
                    </a:ext>
                  </a:extLst>
                </p:cNvPr>
                <p:cNvSpPr txBox="1"/>
                <p:nvPr/>
              </p:nvSpPr>
              <p:spPr>
                <a:xfrm>
                  <a:off x="7985690" y="2941007"/>
                  <a:ext cx="648230" cy="241002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marL="46355" algn="ctr" defTabSz="623438"/>
                  <a:r>
                    <a:rPr lang="en-US" sz="950" b="1">
                      <a:solidFill>
                        <a:prstClr val="black"/>
                      </a:solidFill>
                      <a:latin typeface="Arial Narrow"/>
                    </a:rPr>
                    <a:t>$4.3-5.2B</a:t>
                  </a: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943FC85-F76D-5FC7-37CB-86EC6A4561AE}"/>
                </a:ext>
              </a:extLst>
            </p:cNvPr>
            <p:cNvGrpSpPr/>
            <p:nvPr/>
          </p:nvGrpSpPr>
          <p:grpSpPr>
            <a:xfrm>
              <a:off x="328479" y="3287618"/>
              <a:ext cx="8922793" cy="923441"/>
              <a:chOff x="328479" y="3359847"/>
              <a:chExt cx="8922793" cy="923441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CE5A7D97-6B6A-4136-06C8-343347E82B3E}"/>
                  </a:ext>
                </a:extLst>
              </p:cNvPr>
              <p:cNvGrpSpPr/>
              <p:nvPr/>
            </p:nvGrpSpPr>
            <p:grpSpPr>
              <a:xfrm>
                <a:off x="3271149" y="3359847"/>
                <a:ext cx="5519162" cy="457200"/>
                <a:chOff x="3556899" y="3359847"/>
                <a:chExt cx="5519162" cy="457200"/>
              </a:xfrm>
            </p:grpSpPr>
            <p:sp>
              <p:nvSpPr>
                <p:cNvPr id="69" name="Rectangle: Rounded Corners 68">
                  <a:extLst>
                    <a:ext uri="{FF2B5EF4-FFF2-40B4-BE49-F238E27FC236}">
                      <a16:creationId xmlns:a16="http://schemas.microsoft.com/office/drawing/2014/main" id="{0150CF32-5453-2A82-5139-E0CC8E3B8AC1}"/>
                    </a:ext>
                  </a:extLst>
                </p:cNvPr>
                <p:cNvSpPr/>
                <p:nvPr/>
              </p:nvSpPr>
              <p:spPr>
                <a:xfrm>
                  <a:off x="3556900" y="3483394"/>
                  <a:ext cx="5301246" cy="241495"/>
                </a:xfrm>
                <a:prstGeom prst="roundRect">
                  <a:avLst>
                    <a:gd name="adj" fmla="val 1701"/>
                  </a:avLst>
                </a:prstGeom>
                <a:gradFill>
                  <a:gsLst>
                    <a:gs pos="81000">
                      <a:srgbClr val="FFE101"/>
                    </a:gs>
                    <a:gs pos="25000">
                      <a:srgbClr val="FFC000"/>
                    </a:gs>
                    <a:gs pos="0">
                      <a:srgbClr val="FF0000">
                        <a:alpha val="50000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23438"/>
                  <a:endParaRPr lang="en-US" sz="1565">
                    <a:solidFill>
                      <a:prstClr val="white"/>
                    </a:solidFill>
                    <a:latin typeface="Arial Narrow"/>
                  </a:endParaRPr>
                </a:p>
              </p:txBody>
            </p: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36750113-9A13-3DF2-1107-8E4B373CE7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56899" y="3597972"/>
                  <a:ext cx="523871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3A61ADBD-9B9F-DF9D-DCD3-D41A21294384}"/>
                    </a:ext>
                  </a:extLst>
                </p:cNvPr>
                <p:cNvSpPr/>
                <p:nvPr/>
              </p:nvSpPr>
              <p:spPr>
                <a:xfrm>
                  <a:off x="7736894" y="3394703"/>
                  <a:ext cx="385575" cy="416081"/>
                </a:xfrm>
                <a:prstGeom prst="ellipse">
                  <a:avLst/>
                </a:prstGeom>
                <a:solidFill>
                  <a:srgbClr val="F8DB08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 defTabSz="623438"/>
                  <a:r>
                    <a:rPr lang="en-US" sz="913">
                      <a:solidFill>
                        <a:prstClr val="black"/>
                      </a:solidFill>
                      <a:latin typeface="Arial Narrow"/>
                    </a:rPr>
                    <a:t>30%</a:t>
                  </a:r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751E0A02-D298-0C20-6119-F7F0E9273BBD}"/>
                    </a:ext>
                  </a:extLst>
                </p:cNvPr>
                <p:cNvSpPr/>
                <p:nvPr/>
              </p:nvSpPr>
              <p:spPr>
                <a:xfrm>
                  <a:off x="8618861" y="3359847"/>
                  <a:ext cx="457200" cy="457200"/>
                </a:xfrm>
                <a:prstGeom prst="ellipse">
                  <a:avLst/>
                </a:prstGeom>
                <a:solidFill>
                  <a:srgbClr val="FFE101"/>
                </a:solidFill>
                <a:ln w="63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 defTabSz="623438"/>
                  <a:r>
                    <a:rPr lang="en-US" sz="1217">
                      <a:solidFill>
                        <a:prstClr val="black"/>
                      </a:solidFill>
                      <a:latin typeface="Arial Narrow"/>
                    </a:rPr>
                    <a:t>60%</a:t>
                  </a:r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AFE6F89F-D143-D8D9-A95D-C5AF180127B2}"/>
                  </a:ext>
                </a:extLst>
              </p:cNvPr>
              <p:cNvGrpSpPr/>
              <p:nvPr/>
            </p:nvGrpSpPr>
            <p:grpSpPr>
              <a:xfrm>
                <a:off x="328479" y="3390095"/>
                <a:ext cx="1717397" cy="550942"/>
                <a:chOff x="99879" y="3390095"/>
                <a:chExt cx="1717397" cy="550942"/>
              </a:xfrm>
            </p:grpSpPr>
            <p:sp>
              <p:nvSpPr>
                <p:cNvPr id="65" name="Rectangle: Rounded Corners 64">
                  <a:extLst>
                    <a:ext uri="{FF2B5EF4-FFF2-40B4-BE49-F238E27FC236}">
                      <a16:creationId xmlns:a16="http://schemas.microsoft.com/office/drawing/2014/main" id="{F525EF7E-77DF-FE2C-6CDA-6BC73F8DF336}"/>
                    </a:ext>
                  </a:extLst>
                </p:cNvPr>
                <p:cNvSpPr/>
                <p:nvPr/>
              </p:nvSpPr>
              <p:spPr>
                <a:xfrm>
                  <a:off x="412209" y="3392397"/>
                  <a:ext cx="1188720" cy="548640"/>
                </a:xfrm>
                <a:prstGeom prst="roundRect">
                  <a:avLst>
                    <a:gd name="adj" fmla="val 0"/>
                  </a:avLst>
                </a:prstGeom>
                <a:solidFill>
                  <a:srgbClr val="FFE10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46920" defTabSz="623438"/>
                  <a:endParaRPr lang="en-US" sz="1391">
                    <a:solidFill>
                      <a:prstClr val="black"/>
                    </a:solidFill>
                    <a:latin typeface="Arial Narrow"/>
                  </a:endParaRPr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9BD15D3C-672C-B8D3-4C04-07290B6EB6B9}"/>
                    </a:ext>
                  </a:extLst>
                </p:cNvPr>
                <p:cNvSpPr/>
                <p:nvPr/>
              </p:nvSpPr>
              <p:spPr>
                <a:xfrm>
                  <a:off x="99879" y="3390095"/>
                  <a:ext cx="548640" cy="548640"/>
                </a:xfrm>
                <a:prstGeom prst="ellipse">
                  <a:avLst/>
                </a:prstGeom>
                <a:solidFill>
                  <a:srgbClr val="FFE101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23438"/>
                  <a:endParaRPr lang="en-US" sz="1565">
                    <a:solidFill>
                      <a:prstClr val="white"/>
                    </a:solidFill>
                    <a:latin typeface="Arial Narrow"/>
                  </a:endParaRP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618FE7F9-C85D-4101-F8D7-1E652EEF964D}"/>
                    </a:ext>
                  </a:extLst>
                </p:cNvPr>
                <p:cNvSpPr txBox="1"/>
                <p:nvPr/>
              </p:nvSpPr>
              <p:spPr>
                <a:xfrm>
                  <a:off x="588842" y="3430856"/>
                  <a:ext cx="1228434" cy="49124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46920" defTabSz="623438"/>
                  <a:r>
                    <a:rPr lang="en-US" sz="1043" b="1">
                      <a:solidFill>
                        <a:prstClr val="black"/>
                      </a:solidFill>
                      <a:latin typeface="Arial Narrow"/>
                    </a:rPr>
                    <a:t>Mobile</a:t>
                  </a:r>
                  <a:br>
                    <a:rPr lang="en-US" sz="1043" b="1">
                      <a:solidFill>
                        <a:prstClr val="black"/>
                      </a:solidFill>
                      <a:latin typeface="Arial Narrow"/>
                    </a:rPr>
                  </a:br>
                  <a:r>
                    <a:rPr lang="en-US" sz="1043" b="1">
                      <a:solidFill>
                        <a:prstClr val="black"/>
                      </a:solidFill>
                      <a:latin typeface="Arial Narrow"/>
                    </a:rPr>
                    <a:t>River Bridge</a:t>
                  </a:r>
                </a:p>
              </p:txBody>
            </p:sp>
            <p:pic>
              <p:nvPicPr>
                <p:cNvPr id="68" name="Graphic 67" descr="Bridge scene outline">
                  <a:extLst>
                    <a:ext uri="{FF2B5EF4-FFF2-40B4-BE49-F238E27FC236}">
                      <a16:creationId xmlns:a16="http://schemas.microsoft.com/office/drawing/2014/main" id="{20EE46C2-CFF7-F505-C63F-A4DABD80CA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2499" y="3468339"/>
                  <a:ext cx="363401" cy="392153"/>
                </a:xfrm>
                <a:prstGeom prst="rect">
                  <a:avLst/>
                </a:prstGeom>
              </p:spPr>
            </p:pic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5E965290-807C-E223-7BD8-A318CB6A8D99}"/>
                  </a:ext>
                </a:extLst>
              </p:cNvPr>
              <p:cNvGrpSpPr/>
              <p:nvPr/>
            </p:nvGrpSpPr>
            <p:grpSpPr>
              <a:xfrm>
                <a:off x="484372" y="3995430"/>
                <a:ext cx="8766900" cy="287858"/>
                <a:chOff x="484372" y="4043055"/>
                <a:chExt cx="8766900" cy="287858"/>
              </a:xfrm>
            </p:grpSpPr>
            <p:sp>
              <p:nvSpPr>
                <p:cNvPr id="59" name="Rectangle: Rounded Corners 58">
                  <a:extLst>
                    <a:ext uri="{FF2B5EF4-FFF2-40B4-BE49-F238E27FC236}">
                      <a16:creationId xmlns:a16="http://schemas.microsoft.com/office/drawing/2014/main" id="{8F840292-3CC2-A3E7-D23A-2F1EFA826436}"/>
                    </a:ext>
                  </a:extLst>
                </p:cNvPr>
                <p:cNvSpPr/>
                <p:nvPr/>
              </p:nvSpPr>
              <p:spPr>
                <a:xfrm>
                  <a:off x="484372" y="4107529"/>
                  <a:ext cx="8766900" cy="138939"/>
                </a:xfrm>
                <a:prstGeom prst="roundRect">
                  <a:avLst>
                    <a:gd name="adj" fmla="val 0"/>
                  </a:avLst>
                </a:prstGeom>
                <a:solidFill>
                  <a:srgbClr val="FFE101">
                    <a:alpha val="25000"/>
                  </a:srgb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46920" defTabSz="623438"/>
                  <a:endParaRPr lang="en-US" sz="1391">
                    <a:solidFill>
                      <a:prstClr val="black"/>
                    </a:solidFill>
                    <a:latin typeface="Arial Narrow"/>
                  </a:endParaRPr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74C20531-CBF9-FACC-12A0-F8A56B239773}"/>
                    </a:ext>
                  </a:extLst>
                </p:cNvPr>
                <p:cNvSpPr txBox="1"/>
                <p:nvPr/>
              </p:nvSpPr>
              <p:spPr>
                <a:xfrm>
                  <a:off x="485918" y="4062198"/>
                  <a:ext cx="1387818" cy="2687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46920" algn="r" defTabSz="623438"/>
                  <a:r>
                    <a:rPr lang="en-US" sz="869" b="1">
                      <a:solidFill>
                        <a:prstClr val="black"/>
                      </a:solidFill>
                      <a:latin typeface="Arial Narrow"/>
                    </a:rPr>
                    <a:t>PROJECT COST:</a:t>
                  </a:r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26106C74-6C8D-3920-041B-B13F8D247E80}"/>
                    </a:ext>
                  </a:extLst>
                </p:cNvPr>
                <p:cNvSpPr txBox="1"/>
                <p:nvPr/>
              </p:nvSpPr>
              <p:spPr>
                <a:xfrm>
                  <a:off x="3108729" y="4043055"/>
                  <a:ext cx="703381" cy="28441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46920" algn="ctr" defTabSz="623438"/>
                  <a:r>
                    <a:rPr lang="en-US" sz="955" b="1">
                      <a:solidFill>
                        <a:prstClr val="black"/>
                      </a:solidFill>
                      <a:latin typeface="Arial Narrow"/>
                    </a:rPr>
                    <a:t>$1.26B</a:t>
                  </a:r>
                </a:p>
              </p:txBody>
            </p: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806BED88-03E0-3157-851D-BB6285D7F86C}"/>
                    </a:ext>
                  </a:extLst>
                </p:cNvPr>
                <p:cNvSpPr txBox="1"/>
                <p:nvPr/>
              </p:nvSpPr>
              <p:spPr>
                <a:xfrm>
                  <a:off x="5855416" y="4044936"/>
                  <a:ext cx="703381" cy="28441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46920" algn="ctr" defTabSz="623438"/>
                  <a:r>
                    <a:rPr lang="en-US" sz="955" b="1">
                      <a:solidFill>
                        <a:prstClr val="black"/>
                      </a:solidFill>
                      <a:latin typeface="Arial Narrow"/>
                    </a:rPr>
                    <a:t>$1.5B</a:t>
                  </a:r>
                </a:p>
              </p:txBody>
            </p: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5C761808-D1E7-5B1F-79C4-8EE1B5E0061F}"/>
                    </a:ext>
                  </a:extLst>
                </p:cNvPr>
                <p:cNvSpPr txBox="1"/>
                <p:nvPr/>
              </p:nvSpPr>
              <p:spPr>
                <a:xfrm>
                  <a:off x="7252867" y="4044936"/>
                  <a:ext cx="703381" cy="28441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46920" algn="ctr" defTabSz="623438"/>
                  <a:r>
                    <a:rPr lang="en-US" sz="955" b="1">
                      <a:solidFill>
                        <a:prstClr val="black"/>
                      </a:solidFill>
                      <a:latin typeface="Arial Narrow"/>
                    </a:rPr>
                    <a:t>$2.1B</a:t>
                  </a: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23A73051-56B4-810D-3463-4DF07F9108E0}"/>
                    </a:ext>
                  </a:extLst>
                </p:cNvPr>
                <p:cNvSpPr txBox="1"/>
                <p:nvPr/>
              </p:nvSpPr>
              <p:spPr>
                <a:xfrm>
                  <a:off x="8210264" y="4044936"/>
                  <a:ext cx="703381" cy="28441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46920" algn="ctr" defTabSz="623438"/>
                  <a:r>
                    <a:rPr lang="en-US" sz="955" b="1">
                      <a:solidFill>
                        <a:prstClr val="black"/>
                      </a:solidFill>
                      <a:latin typeface="Arial Narrow"/>
                    </a:rPr>
                    <a:t>?</a:t>
                  </a:r>
                </a:p>
              </p:txBody>
            </p: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D6E3812-914B-6761-401B-73956EFCC935}"/>
                </a:ext>
              </a:extLst>
            </p:cNvPr>
            <p:cNvGrpSpPr/>
            <p:nvPr/>
          </p:nvGrpSpPr>
          <p:grpSpPr>
            <a:xfrm>
              <a:off x="328479" y="4431012"/>
              <a:ext cx="8957545" cy="892897"/>
              <a:chOff x="328479" y="4509989"/>
              <a:chExt cx="8957545" cy="892897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ECA53865-C3EB-435A-5765-C58AA7CDFFCC}"/>
                  </a:ext>
                </a:extLst>
              </p:cNvPr>
              <p:cNvGrpSpPr/>
              <p:nvPr/>
            </p:nvGrpSpPr>
            <p:grpSpPr>
              <a:xfrm>
                <a:off x="328479" y="4509989"/>
                <a:ext cx="1567047" cy="550943"/>
                <a:chOff x="99879" y="4481414"/>
                <a:chExt cx="1567047" cy="550943"/>
              </a:xfrm>
            </p:grpSpPr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BAB53E70-0852-3603-211E-968F191DC02B}"/>
                    </a:ext>
                  </a:extLst>
                </p:cNvPr>
                <p:cNvGrpSpPr/>
                <p:nvPr/>
              </p:nvGrpSpPr>
              <p:grpSpPr>
                <a:xfrm>
                  <a:off x="99879" y="4481414"/>
                  <a:ext cx="1567047" cy="550943"/>
                  <a:chOff x="99879" y="4481414"/>
                  <a:chExt cx="1567047" cy="550943"/>
                </a:xfrm>
              </p:grpSpPr>
              <p:sp>
                <p:nvSpPr>
                  <p:cNvPr id="53" name="Rectangle: Rounded Corners 52">
                    <a:extLst>
                      <a:ext uri="{FF2B5EF4-FFF2-40B4-BE49-F238E27FC236}">
                        <a16:creationId xmlns:a16="http://schemas.microsoft.com/office/drawing/2014/main" id="{638A2F7A-FBE3-5147-C155-13A2D54FA341}"/>
                      </a:ext>
                    </a:extLst>
                  </p:cNvPr>
                  <p:cNvSpPr/>
                  <p:nvPr/>
                </p:nvSpPr>
                <p:spPr>
                  <a:xfrm>
                    <a:off x="412209" y="4483717"/>
                    <a:ext cx="1188720" cy="548640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EAE44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46920" defTabSz="623438"/>
                    <a:endParaRPr lang="en-US" sz="1391">
                      <a:solidFill>
                        <a:prstClr val="black"/>
                      </a:solidFill>
                      <a:latin typeface="Arial Narrow"/>
                    </a:endParaRPr>
                  </a:p>
                </p:txBody>
              </p:sp>
              <p:sp>
                <p:nvSpPr>
                  <p:cNvPr id="54" name="Oval 53">
                    <a:extLst>
                      <a:ext uri="{FF2B5EF4-FFF2-40B4-BE49-F238E27FC236}">
                        <a16:creationId xmlns:a16="http://schemas.microsoft.com/office/drawing/2014/main" id="{4DE42415-7BA0-DCC9-86D7-BC2FD38339CA}"/>
                      </a:ext>
                    </a:extLst>
                  </p:cNvPr>
                  <p:cNvSpPr/>
                  <p:nvPr/>
                </p:nvSpPr>
                <p:spPr>
                  <a:xfrm>
                    <a:off x="99879" y="4481414"/>
                    <a:ext cx="548640" cy="548640"/>
                  </a:xfrm>
                  <a:prstGeom prst="ellipse">
                    <a:avLst/>
                  </a:prstGeom>
                  <a:solidFill>
                    <a:srgbClr val="FEAE44"/>
                  </a:solidFill>
                  <a:ln w="381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23438"/>
                    <a:endParaRPr lang="en-US" sz="1565">
                      <a:solidFill>
                        <a:prstClr val="white"/>
                      </a:solidFill>
                      <a:latin typeface="Arial Narrow"/>
                    </a:endParaRPr>
                  </a:p>
                </p:txBody>
              </p:sp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CEA7E476-28C3-F6FA-9209-1073B12E9546}"/>
                      </a:ext>
                    </a:extLst>
                  </p:cNvPr>
                  <p:cNvSpPr txBox="1"/>
                  <p:nvPr/>
                </p:nvSpPr>
                <p:spPr>
                  <a:xfrm>
                    <a:off x="591092" y="4520095"/>
                    <a:ext cx="1075834" cy="49124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46920" defTabSz="623438"/>
                    <a:r>
                      <a:rPr lang="en-US" sz="1043" b="1">
                        <a:solidFill>
                          <a:prstClr val="black"/>
                        </a:solidFill>
                        <a:latin typeface="Arial Narrow"/>
                      </a:rPr>
                      <a:t>Brent Spence Bridge</a:t>
                    </a:r>
                  </a:p>
                </p:txBody>
              </p:sp>
            </p:grpSp>
            <p:pic>
              <p:nvPicPr>
                <p:cNvPr id="52" name="Graphic 51" descr="Bridge scene outline">
                  <a:extLst>
                    <a:ext uri="{FF2B5EF4-FFF2-40B4-BE49-F238E27FC236}">
                      <a16:creationId xmlns:a16="http://schemas.microsoft.com/office/drawing/2014/main" id="{4FF419B8-4143-296A-A5AB-A7CB33A668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2499" y="4559658"/>
                  <a:ext cx="363401" cy="392153"/>
                </a:xfrm>
                <a:prstGeom prst="rect">
                  <a:avLst/>
                </a:prstGeom>
              </p:spPr>
            </p:pic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115E7730-8E0C-C272-86FF-68EAC294FCED}"/>
                  </a:ext>
                </a:extLst>
              </p:cNvPr>
              <p:cNvGrpSpPr/>
              <p:nvPr/>
            </p:nvGrpSpPr>
            <p:grpSpPr>
              <a:xfrm>
                <a:off x="484371" y="5115004"/>
                <a:ext cx="8801653" cy="287882"/>
                <a:chOff x="484371" y="5143579"/>
                <a:chExt cx="8801653" cy="287882"/>
              </a:xfrm>
            </p:grpSpPr>
            <p:sp>
              <p:nvSpPr>
                <p:cNvPr id="46" name="Rectangle: Rounded Corners 45">
                  <a:extLst>
                    <a:ext uri="{FF2B5EF4-FFF2-40B4-BE49-F238E27FC236}">
                      <a16:creationId xmlns:a16="http://schemas.microsoft.com/office/drawing/2014/main" id="{39ADFCB3-E074-112B-D55A-FB337108A2DD}"/>
                    </a:ext>
                  </a:extLst>
                </p:cNvPr>
                <p:cNvSpPr/>
                <p:nvPr/>
              </p:nvSpPr>
              <p:spPr>
                <a:xfrm>
                  <a:off x="484371" y="5201589"/>
                  <a:ext cx="8766901" cy="140791"/>
                </a:xfrm>
                <a:prstGeom prst="roundRect">
                  <a:avLst>
                    <a:gd name="adj" fmla="val 0"/>
                  </a:avLst>
                </a:prstGeom>
                <a:solidFill>
                  <a:srgbClr val="FEAE44">
                    <a:alpha val="25000"/>
                  </a:srgb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46920" defTabSz="623438"/>
                  <a:endParaRPr lang="en-US" sz="1391">
                    <a:solidFill>
                      <a:prstClr val="black"/>
                    </a:solidFill>
                    <a:latin typeface="Arial Narrow"/>
                  </a:endParaRPr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51728FC-4D2E-AA2A-89DD-DFA65373300B}"/>
                    </a:ext>
                  </a:extLst>
                </p:cNvPr>
                <p:cNvSpPr txBox="1"/>
                <p:nvPr/>
              </p:nvSpPr>
              <p:spPr>
                <a:xfrm>
                  <a:off x="508494" y="5156444"/>
                  <a:ext cx="1350776" cy="26871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46920" algn="r" defTabSz="623438"/>
                  <a:r>
                    <a:rPr lang="en-US" sz="869" b="1">
                      <a:solidFill>
                        <a:prstClr val="black"/>
                      </a:solidFill>
                      <a:latin typeface="Arial Narrow"/>
                    </a:rPr>
                    <a:t>PROJECT COST:</a:t>
                  </a:r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C691389E-4D40-8882-9527-7F41E774E86B}"/>
                    </a:ext>
                  </a:extLst>
                </p:cNvPr>
                <p:cNvSpPr txBox="1"/>
                <p:nvPr/>
              </p:nvSpPr>
              <p:spPr>
                <a:xfrm>
                  <a:off x="4946809" y="5147047"/>
                  <a:ext cx="703381" cy="28441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46920" algn="ctr" defTabSz="623438"/>
                  <a:r>
                    <a:rPr lang="en-US" sz="955" b="1">
                      <a:solidFill>
                        <a:prstClr val="black"/>
                      </a:solidFill>
                      <a:latin typeface="Arial Narrow"/>
                    </a:rPr>
                    <a:t>$2.8B</a:t>
                  </a:r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0DB7BC17-4FE2-DBB5-F199-4B992EAB5394}"/>
                    </a:ext>
                  </a:extLst>
                </p:cNvPr>
                <p:cNvSpPr txBox="1"/>
                <p:nvPr/>
              </p:nvSpPr>
              <p:spPr>
                <a:xfrm>
                  <a:off x="8582643" y="5143579"/>
                  <a:ext cx="703381" cy="28441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46920" algn="ctr" defTabSz="623438"/>
                  <a:r>
                    <a:rPr lang="en-US" sz="955" b="1">
                      <a:solidFill>
                        <a:prstClr val="black"/>
                      </a:solidFill>
                      <a:latin typeface="Arial Narrow"/>
                    </a:rPr>
                    <a:t>?</a:t>
                  </a: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D5C8F44-6F03-55F4-EA35-B498641FDCD6}"/>
                    </a:ext>
                  </a:extLst>
                </p:cNvPr>
                <p:cNvSpPr txBox="1"/>
                <p:nvPr/>
              </p:nvSpPr>
              <p:spPr>
                <a:xfrm>
                  <a:off x="5875818" y="5147047"/>
                  <a:ext cx="703381" cy="28441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46920" algn="ctr" defTabSz="623438"/>
                  <a:r>
                    <a:rPr lang="en-US" sz="955" b="1">
                      <a:solidFill>
                        <a:prstClr val="black"/>
                      </a:solidFill>
                      <a:latin typeface="Arial Narrow"/>
                    </a:rPr>
                    <a:t>$3.6B</a:t>
                  </a:r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8329F38F-F121-0197-EEDE-402FEB6090C8}"/>
                  </a:ext>
                </a:extLst>
              </p:cNvPr>
              <p:cNvGrpSpPr/>
              <p:nvPr/>
            </p:nvGrpSpPr>
            <p:grpSpPr>
              <a:xfrm>
                <a:off x="1873729" y="4546895"/>
                <a:ext cx="7406118" cy="457200"/>
                <a:chOff x="1873729" y="4546895"/>
                <a:chExt cx="7406118" cy="457200"/>
              </a:xfrm>
            </p:grpSpPr>
            <p:sp>
              <p:nvSpPr>
                <p:cNvPr id="41" name="Rectangle: Rounded Corners 40">
                  <a:extLst>
                    <a:ext uri="{FF2B5EF4-FFF2-40B4-BE49-F238E27FC236}">
                      <a16:creationId xmlns:a16="http://schemas.microsoft.com/office/drawing/2014/main" id="{477D0C1B-F196-4F8C-C524-4F8C47DFAA5E}"/>
                    </a:ext>
                  </a:extLst>
                </p:cNvPr>
                <p:cNvSpPr/>
                <p:nvPr/>
              </p:nvSpPr>
              <p:spPr>
                <a:xfrm>
                  <a:off x="1873729" y="4662184"/>
                  <a:ext cx="7060720" cy="247797"/>
                </a:xfrm>
                <a:prstGeom prst="roundRect">
                  <a:avLst>
                    <a:gd name="adj" fmla="val 1701"/>
                  </a:avLst>
                </a:prstGeom>
                <a:gradFill>
                  <a:gsLst>
                    <a:gs pos="39447">
                      <a:srgbClr val="FFC000"/>
                    </a:gs>
                    <a:gs pos="81000">
                      <a:srgbClr val="FFC000"/>
                    </a:gs>
                    <a:gs pos="0">
                      <a:srgbClr val="FF0000">
                        <a:alpha val="50000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23438"/>
                  <a:endParaRPr lang="en-US" sz="1565">
                    <a:solidFill>
                      <a:prstClr val="white"/>
                    </a:solidFill>
                    <a:latin typeface="Arial Narrow"/>
                  </a:endParaRPr>
                </a:p>
              </p:txBody>
            </p: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AAB9C937-1852-4BA0-66D2-3A8876D4D4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01416" y="4775495"/>
                  <a:ext cx="78431" cy="0"/>
                </a:xfrm>
                <a:prstGeom prst="line">
                  <a:avLst/>
                </a:prstGeom>
                <a:ln w="57150">
                  <a:solidFill>
                    <a:schemeClr val="bg2">
                      <a:lumMod val="90000"/>
                    </a:schemeClr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9E6BCFDC-778B-116A-966D-BD52D252B1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13100" y="4778914"/>
                  <a:ext cx="7021349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E9A797DF-08C8-3F80-5F75-3C389CAD2298}"/>
                    </a:ext>
                  </a:extLst>
                </p:cNvPr>
                <p:cNvSpPr/>
                <p:nvPr/>
              </p:nvSpPr>
              <p:spPr>
                <a:xfrm>
                  <a:off x="8148080" y="4573462"/>
                  <a:ext cx="385575" cy="416081"/>
                </a:xfrm>
                <a:prstGeom prst="ellipse">
                  <a:avLst/>
                </a:prstGeom>
                <a:solidFill>
                  <a:srgbClr val="FEAE44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 defTabSz="623438"/>
                  <a:r>
                    <a:rPr lang="en-US" sz="913">
                      <a:solidFill>
                        <a:prstClr val="black"/>
                      </a:solidFill>
                      <a:latin typeface="Arial Narrow"/>
                    </a:rPr>
                    <a:t>30%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E08241B5-6526-6FFB-21F9-E817EAFF260B}"/>
                    </a:ext>
                  </a:extLst>
                </p:cNvPr>
                <p:cNvSpPr/>
                <p:nvPr/>
              </p:nvSpPr>
              <p:spPr>
                <a:xfrm>
                  <a:off x="8715641" y="4546895"/>
                  <a:ext cx="457200" cy="457200"/>
                </a:xfrm>
                <a:prstGeom prst="ellipse">
                  <a:avLst/>
                </a:prstGeom>
                <a:solidFill>
                  <a:srgbClr val="FFC000"/>
                </a:solidFill>
                <a:ln w="63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 defTabSz="623438"/>
                  <a:r>
                    <a:rPr lang="en-US" sz="1217">
                      <a:solidFill>
                        <a:prstClr val="black"/>
                      </a:solidFill>
                      <a:latin typeface="Arial Narrow"/>
                    </a:rPr>
                    <a:t>60%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FE21BD9-FCD7-B705-562F-5180B8ADB251}"/>
                </a:ext>
              </a:extLst>
            </p:cNvPr>
            <p:cNvGrpSpPr/>
            <p:nvPr/>
          </p:nvGrpSpPr>
          <p:grpSpPr>
            <a:xfrm>
              <a:off x="338004" y="5550456"/>
              <a:ext cx="9035564" cy="914581"/>
              <a:chOff x="338004" y="5588556"/>
              <a:chExt cx="9035564" cy="914581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D38BCC17-2397-307C-86AF-DA655B7E04F1}"/>
                  </a:ext>
                </a:extLst>
              </p:cNvPr>
              <p:cNvGrpSpPr/>
              <p:nvPr/>
            </p:nvGrpSpPr>
            <p:grpSpPr>
              <a:xfrm>
                <a:off x="338004" y="5588556"/>
                <a:ext cx="1581411" cy="611595"/>
                <a:chOff x="99879" y="5588556"/>
                <a:chExt cx="1581411" cy="611595"/>
              </a:xfrm>
            </p:grpSpPr>
            <p:sp>
              <p:nvSpPr>
                <p:cNvPr id="34" name="Rectangle: Rounded Corners 33">
                  <a:extLst>
                    <a:ext uri="{FF2B5EF4-FFF2-40B4-BE49-F238E27FC236}">
                      <a16:creationId xmlns:a16="http://schemas.microsoft.com/office/drawing/2014/main" id="{2634B818-97AA-DA2D-6BA7-C7825B62A85D}"/>
                    </a:ext>
                  </a:extLst>
                </p:cNvPr>
                <p:cNvSpPr/>
                <p:nvPr/>
              </p:nvSpPr>
              <p:spPr>
                <a:xfrm>
                  <a:off x="412209" y="5590859"/>
                  <a:ext cx="1188720" cy="548640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46920" defTabSz="623438"/>
                  <a:endParaRPr lang="en-US" sz="1391">
                    <a:solidFill>
                      <a:prstClr val="black"/>
                    </a:solidFill>
                    <a:latin typeface="Arial Narrow"/>
                  </a:endParaRPr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76122114-9680-3EEF-D215-136F2B5D38C6}"/>
                    </a:ext>
                  </a:extLst>
                </p:cNvPr>
                <p:cNvSpPr/>
                <p:nvPr/>
              </p:nvSpPr>
              <p:spPr>
                <a:xfrm>
                  <a:off x="99879" y="5588556"/>
                  <a:ext cx="566755" cy="611595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23438"/>
                  <a:endParaRPr lang="en-US" sz="1565">
                    <a:solidFill>
                      <a:prstClr val="white"/>
                    </a:solidFill>
                    <a:latin typeface="Arial Narrow"/>
                  </a:endParaRP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80AA39D1-B995-A17C-E1BC-DDE4C5DCD183}"/>
                    </a:ext>
                  </a:extLst>
                </p:cNvPr>
                <p:cNvSpPr txBox="1"/>
                <p:nvPr/>
              </p:nvSpPr>
              <p:spPr>
                <a:xfrm>
                  <a:off x="591092" y="5627237"/>
                  <a:ext cx="1090198" cy="49124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46920" defTabSz="623438"/>
                  <a:r>
                    <a:rPr lang="en-US" sz="1043" b="1">
                      <a:solidFill>
                        <a:prstClr val="black"/>
                      </a:solidFill>
                      <a:latin typeface="Arial Narrow"/>
                    </a:rPr>
                    <a:t>Gordie-Howe Bridge</a:t>
                  </a:r>
                </a:p>
              </p:txBody>
            </p:sp>
            <p:pic>
              <p:nvPicPr>
                <p:cNvPr id="37" name="Graphic 36" descr="Bridge scene outline">
                  <a:extLst>
                    <a:ext uri="{FF2B5EF4-FFF2-40B4-BE49-F238E27FC236}">
                      <a16:creationId xmlns:a16="http://schemas.microsoft.com/office/drawing/2014/main" id="{29C260B8-B550-90F2-4D70-8558D88470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1556" y="5698277"/>
                  <a:ext cx="363401" cy="392153"/>
                </a:xfrm>
                <a:prstGeom prst="rect">
                  <a:avLst/>
                </a:prstGeom>
              </p:spPr>
            </p:pic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E02A2F4A-B209-315C-A2B0-3B9F169A4B2F}"/>
                  </a:ext>
                </a:extLst>
              </p:cNvPr>
              <p:cNvGrpSpPr/>
              <p:nvPr/>
            </p:nvGrpSpPr>
            <p:grpSpPr>
              <a:xfrm>
                <a:off x="484371" y="6174664"/>
                <a:ext cx="8889197" cy="328473"/>
                <a:chOff x="484371" y="6222289"/>
                <a:chExt cx="8889197" cy="328473"/>
              </a:xfrm>
            </p:grpSpPr>
            <p:sp>
              <p:nvSpPr>
                <p:cNvPr id="29" name="Rectangle: Rounded Corners 28">
                  <a:extLst>
                    <a:ext uri="{FF2B5EF4-FFF2-40B4-BE49-F238E27FC236}">
                      <a16:creationId xmlns:a16="http://schemas.microsoft.com/office/drawing/2014/main" id="{4019522C-89EF-24F9-3733-29F09EBE3D28}"/>
                    </a:ext>
                  </a:extLst>
                </p:cNvPr>
                <p:cNvSpPr/>
                <p:nvPr/>
              </p:nvSpPr>
              <p:spPr>
                <a:xfrm>
                  <a:off x="484371" y="6278226"/>
                  <a:ext cx="8766902" cy="140791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accent4">
                    <a:lumMod val="60000"/>
                    <a:lumOff val="40000"/>
                    <a:alpha val="25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46920" defTabSz="623438"/>
                  <a:endParaRPr lang="en-US" sz="1391">
                    <a:solidFill>
                      <a:prstClr val="black"/>
                    </a:solidFill>
                    <a:latin typeface="Arial Narrow"/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81CC57C5-78F4-A877-433C-1FB3DFCE8804}"/>
                    </a:ext>
                  </a:extLst>
                </p:cNvPr>
                <p:cNvSpPr txBox="1"/>
                <p:nvPr/>
              </p:nvSpPr>
              <p:spPr>
                <a:xfrm>
                  <a:off x="1981951" y="6222289"/>
                  <a:ext cx="703381" cy="28441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46920" algn="ctr" defTabSz="623438"/>
                  <a:r>
                    <a:rPr lang="en-US" sz="955" b="1">
                      <a:solidFill>
                        <a:prstClr val="black"/>
                      </a:solidFill>
                      <a:latin typeface="Arial Narrow"/>
                    </a:rPr>
                    <a:t>$2.68B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3B56819A-B19F-296E-0261-978C4F9A5A6E}"/>
                    </a:ext>
                  </a:extLst>
                </p:cNvPr>
                <p:cNvSpPr txBox="1"/>
                <p:nvPr/>
              </p:nvSpPr>
              <p:spPr>
                <a:xfrm>
                  <a:off x="8670187" y="6224170"/>
                  <a:ext cx="703381" cy="28441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46920" algn="ctr" defTabSz="623438"/>
                  <a:r>
                    <a:rPr lang="en-US" sz="955" b="1">
                      <a:solidFill>
                        <a:prstClr val="black"/>
                      </a:solidFill>
                      <a:latin typeface="Arial Narrow"/>
                    </a:rPr>
                    <a:t>$4.64B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A8FD38B-3E04-17E9-245C-4E27F73CEBD9}"/>
                    </a:ext>
                  </a:extLst>
                </p:cNvPr>
                <p:cNvSpPr txBox="1"/>
                <p:nvPr/>
              </p:nvSpPr>
              <p:spPr>
                <a:xfrm>
                  <a:off x="7282714" y="6282046"/>
                  <a:ext cx="703381" cy="26871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46920" algn="ctr" defTabSz="623438"/>
                  <a:endParaRPr lang="en-US" sz="869" b="1">
                    <a:solidFill>
                      <a:prstClr val="black"/>
                    </a:solidFill>
                    <a:latin typeface="Arial Narrow"/>
                  </a:endParaRP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B42C1DB-EBAC-79F8-8D32-7FD26B1A9986}"/>
                    </a:ext>
                  </a:extLst>
                </p:cNvPr>
                <p:cNvSpPr txBox="1"/>
                <p:nvPr/>
              </p:nvSpPr>
              <p:spPr>
                <a:xfrm>
                  <a:off x="503237" y="6231930"/>
                  <a:ext cx="1356033" cy="2687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46920" algn="r" defTabSz="623438"/>
                  <a:r>
                    <a:rPr lang="en-US" sz="869" b="1">
                      <a:solidFill>
                        <a:prstClr val="black"/>
                      </a:solidFill>
                      <a:latin typeface="Arial Narrow"/>
                    </a:rPr>
                    <a:t>PROJECT COST: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0721C4B7-2B5B-BCE3-F3B2-B28447D89F0E}"/>
                  </a:ext>
                </a:extLst>
              </p:cNvPr>
              <p:cNvGrpSpPr/>
              <p:nvPr/>
            </p:nvGrpSpPr>
            <p:grpSpPr>
              <a:xfrm>
                <a:off x="1897453" y="5663562"/>
                <a:ext cx="7361113" cy="457200"/>
                <a:chOff x="1897453" y="5663562"/>
                <a:chExt cx="7361113" cy="457200"/>
              </a:xfrm>
            </p:grpSpPr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0F04C57A-078B-9483-AEB7-BB826B498302}"/>
                    </a:ext>
                  </a:extLst>
                </p:cNvPr>
                <p:cNvSpPr/>
                <p:nvPr/>
              </p:nvSpPr>
              <p:spPr>
                <a:xfrm>
                  <a:off x="1897453" y="5769326"/>
                  <a:ext cx="7353820" cy="247797"/>
                </a:xfrm>
                <a:prstGeom prst="roundRect">
                  <a:avLst>
                    <a:gd name="adj" fmla="val 1701"/>
                  </a:avLst>
                </a:prstGeom>
                <a:gradFill>
                  <a:gsLst>
                    <a:gs pos="39447">
                      <a:schemeClr val="accent5">
                        <a:lumMod val="40000"/>
                        <a:lumOff val="60000"/>
                      </a:schemeClr>
                    </a:gs>
                    <a:gs pos="81000">
                      <a:schemeClr val="accent4">
                        <a:lumMod val="60000"/>
                        <a:lumOff val="40000"/>
                      </a:schemeClr>
                    </a:gs>
                    <a:gs pos="0">
                      <a:schemeClr val="accent1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23438"/>
                  <a:endParaRPr lang="en-US" sz="1565">
                    <a:solidFill>
                      <a:prstClr val="white"/>
                    </a:solidFill>
                    <a:latin typeface="Arial Narrow"/>
                  </a:endParaRPr>
                </a:p>
              </p:txBody>
            </p: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25B5928F-758F-6962-C389-FD2BC04136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22625" y="5893225"/>
                  <a:ext cx="7088025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547F6FD3-2025-872C-EE10-74AAF420E42D}"/>
                    </a:ext>
                  </a:extLst>
                </p:cNvPr>
                <p:cNvSpPr/>
                <p:nvPr/>
              </p:nvSpPr>
              <p:spPr>
                <a:xfrm>
                  <a:off x="2147330" y="5680604"/>
                  <a:ext cx="385575" cy="416081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 defTabSz="623438"/>
                  <a:r>
                    <a:rPr lang="en-US" sz="913">
                      <a:solidFill>
                        <a:prstClr val="black"/>
                      </a:solidFill>
                      <a:latin typeface="Arial Narrow"/>
                    </a:rPr>
                    <a:t>30%</a:t>
                  </a: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E8466492-4573-3A48-B42E-1E69EED116E6}"/>
                    </a:ext>
                  </a:extLst>
                </p:cNvPr>
                <p:cNvSpPr/>
                <p:nvPr/>
              </p:nvSpPr>
              <p:spPr>
                <a:xfrm>
                  <a:off x="8801366" y="5663562"/>
                  <a:ext cx="457200" cy="457200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63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 defTabSz="623438"/>
                  <a:r>
                    <a:rPr lang="en-US" sz="818" b="1">
                      <a:solidFill>
                        <a:prstClr val="black"/>
                      </a:solidFill>
                      <a:latin typeface="Arial Narrow"/>
                    </a:rPr>
                    <a:t>Open to Traffic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35382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7EBFB-8ED1-45E0-0134-24118114E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ECCC8-297C-5311-D6F4-B7546813B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Cost and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4B808-4B74-FAB9-39AC-FB378B690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015" y="1499935"/>
            <a:ext cx="10401440" cy="4411337"/>
          </a:xfrm>
        </p:spPr>
        <p:txBody>
          <a:bodyPr vert="horz" lIns="0" tIns="0" rIns="0" bIns="0" rtlCol="0" anchor="t"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>
                <a:latin typeface="Avenir 55"/>
              </a:rPr>
              <a:t>Construction Moving Forward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>
                <a:latin typeface="Avenir 55"/>
              </a:rPr>
              <a:t>Construction expected to begin next year, </a:t>
            </a:r>
            <a:br>
              <a:rPr lang="en-US">
                <a:latin typeface="Avenir 55"/>
              </a:rPr>
            </a:br>
            <a:r>
              <a:rPr lang="en-US">
                <a:latin typeface="Avenir 55"/>
              </a:rPr>
              <a:t>with efforts underway to address </a:t>
            </a:r>
            <a:br>
              <a:rPr lang="en-US">
                <a:latin typeface="Avenir 55"/>
              </a:rPr>
            </a:br>
            <a:r>
              <a:rPr lang="en-US">
                <a:latin typeface="Avenir 55"/>
              </a:rPr>
              <a:t>Baltimore-area traffic impacts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>
                <a:latin typeface="Avenir 55"/>
              </a:rPr>
              <a:t>Commitment to Delivery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>
                <a:latin typeface="Avenir 55"/>
              </a:rPr>
              <a:t>Teams are working around the clock to deliver a safe, modern bridge the community can be proud of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>
                <a:latin typeface="Avenir 55"/>
              </a:rPr>
              <a:t>Strong Federal &amp; Project Partnerships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>
                <a:latin typeface="Avenir 55"/>
              </a:rPr>
              <a:t>Ongoing coordination with FHWA and design partner Kiewit on permitting, design, cost, and schedule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>
                <a:latin typeface="Avenir 55"/>
              </a:rPr>
              <a:t>Protecting Taxpayers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>
                <a:latin typeface="Avenir 55"/>
              </a:rPr>
              <a:t>Maryland continues pursuing responsible parties to recover reconstruction costs and minimize taxpayer burden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5F1A3D-412B-54C9-5D98-58732829A0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4AECFC-B3FD-4B2F-AC65-82A7E7A91D8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64B929-9DFA-D9E4-DCAB-DB108D700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2713" y="940811"/>
            <a:ext cx="5387768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27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5AFA7-BFC2-0BE4-2B6D-399789E55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02B46-203F-7607-22CD-165CBDACC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Traffic and Travel Impacts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B1B9C-395F-E7D1-3034-E0655DB68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015" y="1350334"/>
            <a:ext cx="5459985" cy="4509441"/>
          </a:xfrm>
        </p:spPr>
        <p:txBody>
          <a:bodyPr vert="horz" lIns="0" tIns="0" rIns="0" bIns="0" rtlCol="0" anchor="t"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venir 55"/>
              </a:rPr>
              <a:t>Thank you for adjusting routes, carpooling, and using transit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venir 55"/>
              </a:rPr>
              <a:t>Traffic has shifted to the Fort McHenry and Harbor tunnels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venir 55"/>
              </a:rPr>
              <a:t>Expect longer rush hours and delays on I-95 and I-895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venir 55"/>
              </a:rPr>
              <a:t>Traffic is monitored daily, with temporary solutions in place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venir 55"/>
              </a:rPr>
              <a:t>Targeted toll and roadway adjustments are helping improve traffic flow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>
              <a:latin typeface="Avenir 55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B0D923-8513-FDD7-3915-CDC3363387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4AECFC-B3FD-4B2F-AC65-82A7E7A91D8D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 descr="Snapshot of heavy commute times Monday through Friday, both southbound (SB) and northbound (NB). Busy SB times are Monday through Thursday, 6 to 10 a.m. and 4 to 6 p.m. and Friday, 7 to 9 a.m. and 2 to 6 p.m. Busy NB times are Monday through Thursday, 2 to 7 p.m. and Friday, 12 to 7 p.m. For more information, go to https://mdta.maryland.gov/HarborCrossings.">
            <a:extLst>
              <a:ext uri="{FF2B5EF4-FFF2-40B4-BE49-F238E27FC236}">
                <a16:creationId xmlns:a16="http://schemas.microsoft.com/office/drawing/2014/main" id="{F37240B2-E722-CFD4-09D1-CC6C5F29D0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9128" y="1915266"/>
            <a:ext cx="5669482" cy="356971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44404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Title: Managing Mobility Post Francis Scott Key Impact">
            <a:extLst>
              <a:ext uri="{FF2B5EF4-FFF2-40B4-BE49-F238E27FC236}">
                <a16:creationId xmlns:a16="http://schemas.microsoft.com/office/drawing/2014/main" id="{D3AAAB5F-B702-F93F-4FBD-6FF9BF6A87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2405" y="3026664"/>
            <a:ext cx="6057912" cy="1521584"/>
          </a:xfrm>
        </p:spPr>
        <p:txBody>
          <a:bodyPr>
            <a:normAutofit fontScale="90000"/>
          </a:bodyPr>
          <a:lstStyle/>
          <a:p>
            <a:r>
              <a:rPr lang="en-US" dirty="0"/>
              <a:t>Managing Mobility Post </a:t>
            </a:r>
            <a:r>
              <a:rPr lang="en-US" dirty="0" err="1"/>
              <a:t>FSK</a:t>
            </a:r>
            <a:r>
              <a:rPr lang="en-US" dirty="0"/>
              <a:t> Impact</a:t>
            </a:r>
          </a:p>
        </p:txBody>
      </p:sp>
      <p:sp>
        <p:nvSpPr>
          <p:cNvPr id="3" name="Subtitle 2" descr="Date of Virtual Hearing: December 16, 2025">
            <a:extLst>
              <a:ext uri="{FF2B5EF4-FFF2-40B4-BE49-F238E27FC236}">
                <a16:creationId xmlns:a16="http://schemas.microsoft.com/office/drawing/2014/main" id="{F5E095FA-0C47-8ACD-8A23-7AE28BECC5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5502404"/>
            <a:ext cx="5494317" cy="604197"/>
          </a:xfrm>
        </p:spPr>
        <p:txBody>
          <a:bodyPr/>
          <a:lstStyle/>
          <a:p>
            <a:r>
              <a:rPr lang="en-US"/>
              <a:t>December 16, 2025</a:t>
            </a:r>
            <a:r>
              <a:rPr lang="en-US" b="0"/>
              <a:t>​</a:t>
            </a:r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E93D063-0EF9-0EF1-CEC8-273D82BBD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032" y="-24064"/>
            <a:ext cx="6057913" cy="484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670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KBR PowerPoint Template.pptx" id="{6B43405D-F736-4185-A1BD-099DE70C6EFA}" vid="{0110FCA0-4C35-4039-82A4-DD0221A3B4B4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KBR PowerPoint Template.pptx" id="{6B43405D-F736-4185-A1BD-099DE70C6EFA}" vid="{0110FCA0-4C35-4039-82A4-DD0221A3B4B4}"/>
    </a:ext>
  </a:extLst>
</a:theme>
</file>

<file path=ppt/theme/theme3.xml><?xml version="1.0" encoding="utf-8"?>
<a:theme xmlns:a="http://schemas.openxmlformats.org/drawingml/2006/main" name="Office Theme">
  <a:themeElements>
    <a:clrScheme name="MDOT Palette">
      <a:dk1>
        <a:srgbClr val="000000"/>
      </a:dk1>
      <a:lt1>
        <a:srgbClr val="FFFFFF"/>
      </a:lt1>
      <a:dk2>
        <a:srgbClr val="F15B2A"/>
      </a:dk2>
      <a:lt2>
        <a:srgbClr val="F8B518"/>
      </a:lt2>
      <a:accent1>
        <a:srgbClr val="38B518"/>
      </a:accent1>
      <a:accent2>
        <a:srgbClr val="28A8E0"/>
      </a:accent2>
      <a:accent3>
        <a:srgbClr val="2A3B8F"/>
      </a:accent3>
      <a:accent4>
        <a:srgbClr val="90298D"/>
      </a:accent4>
      <a:accent5>
        <a:srgbClr val="A21C37"/>
      </a:accent5>
      <a:accent6>
        <a:srgbClr val="813A28"/>
      </a:accent6>
      <a:hlink>
        <a:srgbClr val="90288D"/>
      </a:hlink>
      <a:folHlink>
        <a:srgbClr val="A21C3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OCabinet_KeyBridge_TDM_New Template 001  -  Read-Only" id="{7777544B-4283-4F09-A971-104BBAF663B4}" vid="{5D1AF2FF-01CD-4CA4-903C-C72C4233107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4d49a49-4816-40a4-8fd3-8f72f9fd1925">
      <Terms xmlns="http://schemas.microsoft.com/office/infopath/2007/PartnerControls"/>
    </lcf76f155ced4ddcb4097134ff3c332f>
    <TaxCatchAll xmlns="e741d206-166a-405c-a9ea-da9551d9ffd0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DBA3B693AE114C9C41938945E79ED8" ma:contentTypeVersion="18" ma:contentTypeDescription="Create a new document." ma:contentTypeScope="" ma:versionID="d3c64ec85258e06fbc55820d96b48325">
  <xsd:schema xmlns:xsd="http://www.w3.org/2001/XMLSchema" xmlns:xs="http://www.w3.org/2001/XMLSchema" xmlns:p="http://schemas.microsoft.com/office/2006/metadata/properties" xmlns:ns1="http://schemas.microsoft.com/sharepoint/v3" xmlns:ns2="14d49a49-4816-40a4-8fd3-8f72f9fd1925" xmlns:ns3="e741d206-166a-405c-a9ea-da9551d9ffd0" targetNamespace="http://schemas.microsoft.com/office/2006/metadata/properties" ma:root="true" ma:fieldsID="78f44894fecda18b8f493abdde513b15" ns1:_="" ns2:_="" ns3:_="">
    <xsd:import namespace="http://schemas.microsoft.com/sharepoint/v3"/>
    <xsd:import namespace="14d49a49-4816-40a4-8fd3-8f72f9fd1925"/>
    <xsd:import namespace="e741d206-166a-405c-a9ea-da9551d9ff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d49a49-4816-40a4-8fd3-8f72f9fd19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6ef227b-8bb7-45a7-93d7-65c949b5a8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41d206-166a-405c-a9ea-da9551d9ffd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c1bd0f8-b50b-49cb-a5ac-ef44ba4bc5ee}" ma:internalName="TaxCatchAll" ma:showField="CatchAllData" ma:web="e741d206-166a-405c-a9ea-da9551d9ff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6B48DDC-AEBE-40F0-A508-66E1C9FD4648}">
  <ds:schemaRefs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14d49a49-4816-40a4-8fd3-8f72f9fd1925"/>
    <ds:schemaRef ds:uri="e741d206-166a-405c-a9ea-da9551d9ffd0"/>
    <ds:schemaRef ds:uri="http://schemas.microsoft.com/sharepoint/v3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465D6AA-A107-41B0-BDF0-80D59DE7B9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4d49a49-4816-40a4-8fd3-8f72f9fd1925"/>
    <ds:schemaRef ds:uri="e741d206-166a-405c-a9ea-da9551d9ff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5605DB7-9025-4B5D-8E28-0D1C3F9E2A0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80a0bca8-1d3e-4f0e-b5ca-802847aba996}" enabled="0" method="" siteId="{80a0bca8-1d3e-4f0e-b5ca-802847aba996}" removed="1"/>
  <clbl:label id="{b38cd27c-57ca-4597-be28-22df43dd47f1}" enabled="0" method="" siteId="{b38cd27c-57ca-4597-be28-22df43dd47f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KBR PowerPoint Template</Template>
  <TotalTime>290</TotalTime>
  <Words>1768</Words>
  <Application>Microsoft Macintosh PowerPoint</Application>
  <PresentationFormat>Widescreen</PresentationFormat>
  <Paragraphs>314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Aptos</vt:lpstr>
      <vt:lpstr>Arial</vt:lpstr>
      <vt:lpstr>Arial Narrow</vt:lpstr>
      <vt:lpstr>Avenir 55</vt:lpstr>
      <vt:lpstr>Avenir 85 Heavy</vt:lpstr>
      <vt:lpstr>Bierstadt</vt:lpstr>
      <vt:lpstr>Calibri</vt:lpstr>
      <vt:lpstr>Courier New</vt:lpstr>
      <vt:lpstr>Montserrat</vt:lpstr>
      <vt:lpstr>Stem-Regular</vt:lpstr>
      <vt:lpstr>Wingdings</vt:lpstr>
      <vt:lpstr>Office Theme</vt:lpstr>
      <vt:lpstr>1_Office Theme</vt:lpstr>
      <vt:lpstr>Office Theme</vt:lpstr>
      <vt:lpstr>Virtual Community Update</vt:lpstr>
      <vt:lpstr>Topics</vt:lpstr>
      <vt:lpstr>Project Update</vt:lpstr>
      <vt:lpstr>Cost and Schedule</vt:lpstr>
      <vt:lpstr>Cost and Schedule</vt:lpstr>
      <vt:lpstr>PowerPoint Presentation</vt:lpstr>
      <vt:lpstr>Cost and Schedule</vt:lpstr>
      <vt:lpstr>Traffic and Travel Impacts</vt:lpstr>
      <vt:lpstr>Managing Mobility Post FSK Impact</vt:lpstr>
      <vt:lpstr>Goal: Relieve Impacts to Commuters</vt:lpstr>
      <vt:lpstr>Related Mobility Offerings</vt:lpstr>
      <vt:lpstr>Commuter Choice Maryland’s Free programs and tools! </vt:lpstr>
      <vt:lpstr>Ride Together Rewards: Transit Incentives Program, Carpool Incentive Program, Vanpool Incentive Program</vt:lpstr>
      <vt:lpstr>Ongoing Effort to ID New Actions</vt:lpstr>
      <vt:lpstr>Join up to improve the commute!</vt:lpstr>
      <vt:lpstr>Advancing the Rebuild</vt:lpstr>
      <vt:lpstr>Delivering the Safe and Efficient Reconstruction of the Key Bridge</vt:lpstr>
      <vt:lpstr>Typical Roadway Section</vt:lpstr>
      <vt:lpstr>Cable-Stayed Bridge</vt:lpstr>
      <vt:lpstr>Pylon Foundations</vt:lpstr>
      <vt:lpstr>Cable-stayed Bridge Foundations</vt:lpstr>
      <vt:lpstr>Pier Protection System</vt:lpstr>
      <vt:lpstr>Pre-Construction Activities</vt:lpstr>
      <vt:lpstr>Geotechnical Borings​</vt:lpstr>
      <vt:lpstr>Wind Tunnel Testing</vt:lpstr>
      <vt:lpstr>Scour Testing</vt:lpstr>
      <vt:lpstr>Mechanical Demolition</vt:lpstr>
      <vt:lpstr>Test Pile Program</vt:lpstr>
      <vt:lpstr>Trestle Construction</vt:lpstr>
      <vt:lpstr>Safety on the Water</vt:lpstr>
      <vt:lpstr>Engagement</vt:lpstr>
      <vt:lpstr>Opportunities with Kiewit</vt:lpstr>
      <vt:lpstr>Access Bid Opportunities</vt:lpstr>
      <vt:lpstr>Engagement</vt:lpstr>
      <vt:lpstr>Be on the look out!</vt:lpstr>
      <vt:lpstr>Stay Connected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Greg Marcozzi</dc:creator>
  <cp:lastModifiedBy>Lara Jacobs</cp:lastModifiedBy>
  <cp:revision>19</cp:revision>
  <cp:lastPrinted>2025-12-16T19:28:16Z</cp:lastPrinted>
  <dcterms:created xsi:type="dcterms:W3CDTF">2025-05-30T19:52:36Z</dcterms:created>
  <dcterms:modified xsi:type="dcterms:W3CDTF">2026-02-16T14:39:46Z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0x010100EDDBA3B693AE114C9C41938945E79ED8</vt:lpwstr>
  </property>
  <property fmtid="{D5CDD505-2E9C-101B-9397-08002B2CF9AE}" pid="3" name="MediaServiceImageTags">
    <vt:lpwstr/>
  </property>
</Properties>
</file>