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5" r:id="rId4"/>
    <p:sldMasterId id="2147483670" r:id="rId5"/>
    <p:sldMasterId id="2147483648" r:id="rId6"/>
  </p:sldMasterIdLst>
  <p:notesMasterIdLst>
    <p:notesMasterId r:id="rId43"/>
  </p:notesMasterIdLst>
  <p:handoutMasterIdLst>
    <p:handoutMasterId r:id="rId44"/>
  </p:handoutMasterIdLst>
  <p:sldIdLst>
    <p:sldId id="540" r:id="rId7"/>
    <p:sldId id="361" r:id="rId8"/>
    <p:sldId id="547" r:id="rId9"/>
    <p:sldId id="2147472905" r:id="rId10"/>
    <p:sldId id="2147472906" r:id="rId11"/>
    <p:sldId id="536" r:id="rId12"/>
    <p:sldId id="2147472907" r:id="rId13"/>
    <p:sldId id="2147472908" r:id="rId14"/>
    <p:sldId id="2147472909" r:id="rId15"/>
    <p:sldId id="2147472910" r:id="rId16"/>
    <p:sldId id="2147472911" r:id="rId17"/>
    <p:sldId id="2147472913" r:id="rId18"/>
    <p:sldId id="2147472914" r:id="rId19"/>
    <p:sldId id="2147472915" r:id="rId20"/>
    <p:sldId id="2147472916" r:id="rId21"/>
    <p:sldId id="541" r:id="rId22"/>
    <p:sldId id="483" r:id="rId23"/>
    <p:sldId id="517" r:id="rId24"/>
    <p:sldId id="531" r:id="rId25"/>
    <p:sldId id="533" r:id="rId26"/>
    <p:sldId id="532" r:id="rId27"/>
    <p:sldId id="519" r:id="rId28"/>
    <p:sldId id="543" r:id="rId29"/>
    <p:sldId id="489" r:id="rId30"/>
    <p:sldId id="493" r:id="rId31"/>
    <p:sldId id="494" r:id="rId32"/>
    <p:sldId id="506" r:id="rId33"/>
    <p:sldId id="497" r:id="rId34"/>
    <p:sldId id="537" r:id="rId35"/>
    <p:sldId id="511" r:id="rId36"/>
    <p:sldId id="544" r:id="rId37"/>
    <p:sldId id="539" r:id="rId38"/>
    <p:sldId id="2147472904" r:id="rId39"/>
    <p:sldId id="508" r:id="rId40"/>
    <p:sldId id="521" r:id="rId41"/>
    <p:sldId id="545" r:id="rId42"/>
  </p:sldIdLst>
  <p:sldSz cx="12192000" cy="6858000"/>
  <p:notesSz cx="7315200" cy="96012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6F020F-7659-6DDD-4E11-7C65666750DB}" name="John Sales" initials="JS" userId="S::jsales1@mdot.state.md.us::baec00f0-c324-4d21-9af2-94a1c4991460" providerId="AD"/>
  <p188:author id="{FD417714-9B24-842A-3FEC-8FF0D7AB42F3}" name="Kim Troiani" initials="KT" userId="S::ktroiani_rkk.com#ext#@mdotgov.onmicrosoft.com::575ee131-6584-4c4d-9567-792e7f693008" providerId="AD"/>
  <p188:author id="{E260F32A-A5A3-2114-FB8E-F20764CE0E3F}" name="Cheryl Sparks" initials="CS" userId="S::csparks@mdot.state.md.us::b8e99371-7a10-4992-a152-9b79503f3d5c" providerId="AD"/>
  <p188:author id="{7A73B12E-A9A1-6532-79EB-2E7C1F099481}" name="James Harkness" initials="JH" userId="S::jharkness@mdot.state.md.us::1577b011-de28-467a-9828-fe717d085ca1" providerId="AD"/>
  <p188:author id="{816B0449-06E0-928D-AEA6-8D2B3155608B}" name="Caitlin Eversmier" initials="CE" userId="S::ceversmier_rkk.com#ext#@mdotgov.onmicrosoft.com::712899c7-cf28-4d91-b6a7-1354a3b053ab" providerId="AD"/>
  <p188:author id="{31420F68-B8D0-608B-DB8A-9ECF717FDA14}" name="Caitlin Eversmier" initials="CE" userId="S::ceversmier@rkk.com::3a792093-13d6-4c1f-bb75-16365eae56ea" providerId="AD"/>
  <p188:author id="{C9ACAA94-FD75-2C9E-3FA9-F0802C44DF44}" name="Kim Troiani" initials="KT" userId="S::ktroiani@rkk.com::2496e1a4-7bdc-4539-9eda-8ad9ede21b2c" providerId="AD"/>
  <p188:author id="{AE0F10DA-D399-ADC7-0863-442024E5A1D7}" name="Brian Wolfe" initials="BW" userId="S::bwolfe3@mdot.state.md.us::02667369-ce25-4b41-818a-022908090def" providerId="AD"/>
  <p188:author id="{704F83E3-0956-BCDF-FDFB-A3D24AA61692}" name="Pilar Helm" initials="PH" userId="S::phelm1@mdot.state.md.us::3eb6772b-d044-4290-a8a4-484bbd1d4f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360"/>
    <a:srgbClr val="FFFFFF"/>
    <a:srgbClr val="000000"/>
    <a:srgbClr val="A2CD60"/>
    <a:srgbClr val="6CCBD6"/>
    <a:srgbClr val="D6D8DB"/>
    <a:srgbClr val="4783B6"/>
    <a:srgbClr val="202F5E"/>
    <a:srgbClr val="41B048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786E1A-994E-4837-82EF-564348EACECB}" v="5" dt="2026-02-02T17:26:48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56"/>
    <p:restoredTop sz="94641"/>
  </p:normalViewPr>
  <p:slideViewPr>
    <p:cSldViewPr snapToGrid="0">
      <p:cViewPr varScale="1">
        <p:scale>
          <a:sx n="146" d="100"/>
          <a:sy n="146" d="100"/>
        </p:scale>
        <p:origin x="2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843A69-CFCD-C16C-1924-D0A3D83154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D4F294-FB2F-C7E1-96EF-537BA4E24D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pPr rtl="0"/>
            <a:fld id="{839C9AED-47D7-3643-8240-82602922FDE1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D1CA24-5276-70A7-46B7-1148259E3E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FE553-12A1-FA59-F692-27C1710F83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pPr rtl="0"/>
            <a:fld id="{45929658-5074-A642-A063-F6AAF5FA2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58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pPr rtl="0"/>
            <a:fld id="{D4276EC9-DB11-4AE4-BF21-5475E0ABEAF9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pPr rtl="0"/>
            <a:fld id="{3D0B73B5-D46A-4B7D-9F58-141077487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21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8675" y="169863"/>
            <a:ext cx="1897063" cy="1068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1237581"/>
            <a:ext cx="5852160" cy="8193756"/>
          </a:xfrm>
        </p:spPr>
        <p:txBody>
          <a:bodyPr rtlCol="0"/>
          <a:lstStyle/>
          <a:p>
            <a:pPr rtl="0"/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D0B73B5-D46A-4B7D-9F58-14107748748D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05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D0B73B5-D46A-4B7D-9F58-1410774874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6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D0B73B5-D46A-4B7D-9F58-1410774874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39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48507" rtl="0">
              <a:defRPr/>
            </a:pPr>
            <a:endParaRPr lang="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009D53B-5514-2A40-A6F6-57857E85C9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50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6E5C3-7DD9-7742-CAD2-6216A2B2C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F10898-E8B3-87DB-700A-03DA040EFF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12D00A-BA76-CF65-6E99-11F953E50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27CB5-F813-3FBC-0030-E516D20FE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defTabSz="948507" rtl="0">
              <a:defRPr/>
            </a:pPr>
            <a:fld id="{0009D53B-5514-2A40-A6F6-57857E85C9C8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8507" rtl="0">
                <a:defRPr/>
              </a:pPr>
              <a:t>12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48195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48507" rtl="0">
              <a:defRPr/>
            </a:pPr>
            <a:endParaRPr lang="e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D0B73B5-D46A-4B7D-9F58-1410774874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19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48507" rtl="0">
              <a:defRPr/>
            </a:pPr>
            <a:endParaRPr lang="e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D0B73B5-D46A-4B7D-9F58-1410774874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32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58F93-74A4-E6D8-E954-92B3AD324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BE35D1-44C7-DF9B-404C-D39A75EBEC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05110F-6D79-07DF-7EB9-47EAACF2C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sz="1100" dirty="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6366E-3FF0-D682-7187-CB01C6885A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defTabSz="948507" rtl="0">
              <a:defRPr/>
            </a:pPr>
            <a:fld id="{0FF66D4B-99A0-4690-9F9B-EAEA9CC45A35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8507" rtl="0">
                <a:defRPr/>
              </a:pPr>
              <a:t>15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95559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CD936-D0D3-D118-AF9B-24D627DFC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E26FCA-96A4-BB93-925B-64C62C563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CB73BD-E538-4BAA-F084-E8E1AB6A8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B7A9015-231D-9262-EE20-7377DF837F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5A2EB-D585-7777-93FE-F581DB2E52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D6478-1B32-E5A2-5FEA-3F342E3726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F66D4B-99A0-4690-9F9B-EAEA9CC45A35}" type="slidenum">
              <a:rPr lang="en-US" smtClean="0"/>
              <a:pPr rtl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88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06429-C1FC-0F47-1EB8-DC1ADB8CC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7FA1F0-CE91-78D7-2E3D-3A4E6620A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6CBA17-218D-1C8F-6353-093230EE3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48507" rtl="0">
              <a:defRPr/>
            </a:pPr>
            <a:endParaRPr lang="e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9777EB4-D3E6-025E-F9CF-A9B1C4DEDC8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40BEA-CB52-9178-8FA9-6DA3C60C40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AF3C-0C06-0B0B-7F79-5A3DF46D9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F66D4B-99A0-4690-9F9B-EAEA9CC45A35}" type="slidenum">
              <a:rPr lang="en-US" smtClean="0"/>
              <a:pPr rtl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5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EC4E1-3ED5-15C3-F5B6-B37079C56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A8E38-A724-435A-70D5-6DCE35DFB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481F68-332B-F25F-BC49-2718C416E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48507" rtl="0">
              <a:defRPr/>
            </a:pPr>
            <a:endParaRPr lang="e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351D1620-7C67-499D-51D6-2C56B729582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8E0CF-7F6D-0EA1-2D06-485FE7596E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1B919-C9EE-8446-577E-86D594401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F66D4B-99A0-4690-9F9B-EAEA9CC45A35}" type="slidenum">
              <a:rPr lang="en-US" smtClean="0"/>
              <a:pPr rtl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7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3365500" cy="189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77875" y="3321167"/>
            <a:ext cx="5852160" cy="5798308"/>
          </a:xfrm>
        </p:spPr>
        <p:txBody>
          <a:bodyPr rtlCol="0"/>
          <a:lstStyle/>
          <a:p>
            <a:pPr rtl="0"/>
            <a:endParaRPr lang="en-US" dirty="0">
              <a:latin typeface="Calibri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F66D4B-99A0-4690-9F9B-EAEA9CC45A35}" type="slidenum">
              <a:rPr lang="en-US" smtClean="0"/>
              <a:pPr rtl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675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8F2CC-4E85-693E-53A0-2A03E6131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C70476-54B6-CC34-1F87-1341CC007E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25AE65-471A-54AF-FA6C-92A1A4E8DF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77F9291-6B06-3B8B-7943-6AB6552BC6D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E4C56-E826-9654-2303-0CC32DF63D5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B93FF-83D3-1200-8499-71C6FBECE6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F66D4B-99A0-4690-9F9B-EAEA9CC45A35}" type="slidenum">
              <a:rPr lang="en-US" smtClean="0"/>
              <a:pPr rtl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35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B9247-979C-2093-4FB0-459B924C0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0D5E86-1DF2-C288-2FB4-B73EC68F8B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28DD64-53F9-AFFD-8F70-B5F66A380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5AAF2AD-422E-E16C-3FF8-2FB744989EF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2096B-2DB4-FEB8-41F7-1FD4A2B414E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1A0D4-D243-05C2-9610-F54ADC5A52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F66D4B-99A0-4690-9F9B-EAEA9CC45A35}" type="slidenum">
              <a:rPr lang="en-US" smtClean="0"/>
              <a:pPr rtl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87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23B3A-601A-693C-23AF-B81CF2D8F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42AB14-61BC-F403-5BC0-B2B097BABB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9A9744-5CBB-89D1-8690-1D0C46BFB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7AC02D9-555A-05E9-00A3-995FEC6B6E6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00885-EFA3-07F7-E1C7-E2AAC10425A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4F72B-76EB-4DD0-61D4-4D9F955FA1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F66D4B-99A0-4690-9F9B-EAEA9CC45A35}" type="slidenum">
              <a:rPr lang="en-US" smtClean="0"/>
              <a:pPr rtl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33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60D84-4A4D-9F54-5AC1-79D13F2E3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8D942D-C39E-C2DA-3225-882EE5B7D4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1D3210-18DB-B35B-48C0-A8C77BB94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sz="1100" dirty="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FBD5EA3-AF50-A074-EDF6-20D60CF9E88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 rtlCol="0"/>
          <a:lstStyle/>
          <a:p>
            <a:pPr defTabSz="948507" rtl="0">
              <a:defRPr/>
            </a:pPr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FE268-15D6-9D2F-7329-763E9B7605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defTabSz="948507" rtl="0">
              <a:defRPr/>
            </a:pPr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1BCA9-288E-B091-07BB-855E18BD7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defTabSz="948507" rtl="0">
              <a:defRPr/>
            </a:pPr>
            <a:fld id="{0FF66D4B-99A0-4690-9F9B-EAEA9CC45A35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8507" rtl="0">
                <a:defRPr/>
              </a:pPr>
              <a:t>22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21210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1521B-D77D-73CB-8EA5-92B01BB14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6CE3A-8EE2-9D94-D797-52B7035A1E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4C30A1-7A9C-3313-8CEE-FEEF026F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BEC6F96-EA40-384C-C7BA-08BB5C61C9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8A6B0-774D-2215-8414-80F64B897F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BB0AF-E299-2D8C-BA0F-875FA93D4E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F66D4B-99A0-4690-9F9B-EAEA9CC45A35}" type="slidenum">
              <a:rPr lang="en-US" smtClean="0"/>
              <a:pPr rtl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32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D1919-8ED3-46A3-D848-6388E12E6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1BE11F-EAAA-881E-CDC0-EB1302A78B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226894-6E87-4A56-9026-F7FEC0B90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3D6520F-5F82-08E9-AFD1-7A3B4A56F47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DB8B8-22FC-E966-6DDC-E94317A17F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86BA0-5DBC-D1AB-F1F4-D308318C3B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F66D4B-99A0-4690-9F9B-EAEA9CC45A35}" type="slidenum">
              <a:rPr lang="en-US" smtClean="0"/>
              <a:pPr rtl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111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72F2A-7FB8-5506-976F-C1B88A195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D794F8-42C6-8247-D98E-45158FBA1E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BA1040-2C84-5894-21D4-EDBB5FE0D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04E10CC-C65E-A87D-01B4-CB7ABBE8500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02D2-8649-2BFD-7684-0E0B4BCE86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CD82B-C5FB-6CFE-B6BD-C563BA981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F66D4B-99A0-4690-9F9B-EAEA9CC45A35}" type="slidenum">
              <a:rPr lang="en-US" smtClean="0"/>
              <a:pPr rtl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672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589F6-7B8B-B664-B172-4D064A94F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C7F875-6A8C-EA1F-5792-027DF1832C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D1B900-C30A-8036-3831-C02C39CF3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B7C2F65-41E5-E06D-1C27-414224E7370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8C911-2C11-70BC-C738-71D8D8641EA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374BF-F60D-B71D-251B-5EA90DA57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F66D4B-99A0-4690-9F9B-EAEA9CC45A35}" type="slidenum">
              <a:rPr lang="en-US" smtClean="0"/>
              <a:pPr rtl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89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78E59-89AE-16E7-00DA-F7BEBF199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5EF0D2-60D0-3E8B-BD82-5E3126AA0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F7070-1ABE-B2B8-804D-CC2ACC03C7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1BC1E65-D643-F615-793B-EE5A8CFBE10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96A5-DF96-678B-9500-EBBC366C7A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27CB5-2581-0CAF-F85D-41F4B224D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F66D4B-99A0-4690-9F9B-EAEA9CC45A35}" type="slidenum">
              <a:rPr lang="en-US" smtClean="0"/>
              <a:pPr rtl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47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48507" rtl="0">
              <a:defRPr/>
            </a:pPr>
            <a:endParaRPr lang="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D0B73B5-D46A-4B7D-9F58-14107748748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57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48507" rtl="0">
              <a:defRPr/>
            </a:pPr>
            <a:endParaRPr lang="e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D0B73B5-D46A-4B7D-9F58-1410774874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395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DFE8B-BC2B-E84B-C015-282A8CB2D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E01A8E-693F-C3AF-2940-F7685770A2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10AB48-0522-0309-3268-80251580D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48507" rtl="0">
              <a:defRPr/>
            </a:pPr>
            <a:endParaRPr lang="es" sz="1400" dirty="0"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F355195-3C4D-74D4-0A63-4B52C151814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FE712-AD77-9D20-8ED7-D69AAF35FA9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D6B52-255A-059F-C056-5342AE5C88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F66D4B-99A0-4690-9F9B-EAEA9CC45A35}" type="slidenum">
              <a:rPr lang="en-US" smtClean="0"/>
              <a:pPr rtl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224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A8CA1-A3BF-1D3D-E829-EC485C851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C74975-16D6-E068-651C-0FE44B4CBC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1F2618-A044-88AD-F105-80455E9C9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sz="1100" dirty="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886C407-B159-AD43-A81A-8B3AC54E58A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 rtlCol="0"/>
          <a:lstStyle/>
          <a:p>
            <a:pPr defTabSz="948507" rtl="0">
              <a:defRPr/>
            </a:pPr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374EC-AAF8-0843-4349-FFEA139B69A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defTabSz="948507" rtl="0">
              <a:defRPr/>
            </a:pPr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83E86-B06D-D0FF-B35A-AAEBAD1C07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defTabSz="948507" rtl="0">
              <a:defRPr/>
            </a:pPr>
            <a:fld id="{0FF66D4B-99A0-4690-9F9B-EAEA9CC45A35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8507" rtl="0">
                <a:defRPr/>
              </a:pPr>
              <a:t>30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64665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D0B73B5-D46A-4B7D-9F58-14107748748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880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A90C6B4-EA8B-4EE1-8E7A-DAC70C1A045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459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794EE-AB41-4ECA-E5C8-8C1C621D1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A78615-D852-6702-02AB-D78F55591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DDF86A-3A65-11F2-83D2-3F4924BAD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3946C7EE-E758-C0A9-0FB0-FB071DFED0F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AB160-2684-CD3C-BF30-95F4BE46F7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550D1-7283-6F34-5AEE-1ECD1BBC2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F66D4B-99A0-4690-9F9B-EAEA9CC45A35}" type="slidenum">
              <a:rPr lang="en-US" smtClean="0"/>
              <a:pPr rtl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421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D0B73B5-D46A-4B7D-9F58-14107748748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010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A8AC-D407-E88C-7217-3030E949A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DC5F6C-6378-35E5-0ECB-2AE46C216A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642938"/>
            <a:ext cx="3170238" cy="17827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6D4E05-0B6C-8FEC-CAAB-4BA0CC508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875" y="2526264"/>
            <a:ext cx="5852160" cy="6533051"/>
          </a:xfrm>
        </p:spPr>
        <p:txBody>
          <a:bodyPr rtlCol="0"/>
          <a:lstStyle/>
          <a:p>
            <a:pPr rtl="0"/>
            <a:endParaRPr lang="en-US" sz="1400" b="1" i="1" dirty="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5953342-B24C-86B4-388D-39A6D618B8B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 rtlCol="0"/>
          <a:lstStyle/>
          <a:p>
            <a:pPr defTabSz="948507" rtl="0">
              <a:defRPr/>
            </a:pPr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D7224-3AF2-1599-B918-BA330DF39D6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defTabSz="948507" rtl="0">
              <a:defRPr/>
            </a:pPr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86E41-891B-2E5B-B536-59381B0BA3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defTabSz="948507" rtl="0">
              <a:defRPr/>
            </a:pPr>
            <a:fld id="{0FF66D4B-99A0-4690-9F9B-EAEA9CC45A35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8507" rtl="0">
                <a:defRPr/>
              </a:pPr>
              <a:t>35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427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4727960"/>
          </a:xfr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D0B73B5-D46A-4B7D-9F58-1410774874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42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4330918"/>
          </a:xfr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D0B73B5-D46A-4B7D-9F58-1410774874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85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D0B73B5-D46A-4B7D-9F58-1410774874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78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4264025" cy="2398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3826493"/>
            <a:ext cx="5852160" cy="5437823"/>
          </a:xfr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D0B73B5-D46A-4B7D-9F58-1410774874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68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4576763" cy="2574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3935888"/>
            <a:ext cx="5852160" cy="5304365"/>
          </a:xfr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D0B73B5-D46A-4B7D-9F58-1410774874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86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D0B73B5-D46A-4B7D-9F58-1410774874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ng shot of a bridge over water&#10;&#10;AI-generated content may be incorrect.">
            <a:extLst>
              <a:ext uri="{FF2B5EF4-FFF2-40B4-BE49-F238E27FC236}">
                <a16:creationId xmlns:a16="http://schemas.microsoft.com/office/drawing/2014/main" id="{0754981F-5394-B7F7-500F-2A382093A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98FED0-2E50-4F44-2597-2400FD4C7057}"/>
              </a:ext>
            </a:extLst>
          </p:cNvPr>
          <p:cNvSpPr/>
          <p:nvPr userDrawn="1"/>
        </p:nvSpPr>
        <p:spPr>
          <a:xfrm>
            <a:off x="-1" y="3910361"/>
            <a:ext cx="12192000" cy="2947639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8697EC-E3E9-A12B-2961-8F2A8F1A4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541" y="4459905"/>
            <a:ext cx="10596981" cy="1519518"/>
          </a:xfrm>
        </p:spPr>
        <p:txBody>
          <a:bodyPr rtlCol="0" anchor="t" anchorCtr="0">
            <a:normAutofit/>
          </a:bodyPr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96A1D76-B5D7-E132-75FC-42E44CAB5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542" y="5933746"/>
            <a:ext cx="4974940" cy="540141"/>
          </a:xfrm>
        </p:spPr>
        <p:txBody>
          <a:bodyPr rtlCol="0">
            <a:normAutofit/>
          </a:bodyPr>
          <a:lstStyle>
            <a:lvl1pPr marL="0" indent="0" algn="l">
              <a:lnSpc>
                <a:spcPts val="26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"/>
              <a:t>Click to edit Master subtitle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1E186-09A2-0B62-D94C-CAB195F6E437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0DE772C-D719-1251-1DC1-49731D0D6C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4CB1356B-FE2F-22B6-96C0-6564862ED0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4" y="135609"/>
            <a:ext cx="3099081" cy="131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09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idge over water with a city in the background&#10;&#10;AI-generated content may be incorrect.">
            <a:extLst>
              <a:ext uri="{FF2B5EF4-FFF2-40B4-BE49-F238E27FC236}">
                <a16:creationId xmlns:a16="http://schemas.microsoft.com/office/drawing/2014/main" id="{B9E1CBFC-61C0-97E6-0CCA-C5417EDD2E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7" y="0"/>
            <a:ext cx="121429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B77A1D-5EEB-9814-99EB-2CEA2DD3E972}"/>
              </a:ext>
            </a:extLst>
          </p:cNvPr>
          <p:cNvSpPr/>
          <p:nvPr userDrawn="1"/>
        </p:nvSpPr>
        <p:spPr>
          <a:xfrm>
            <a:off x="6088284" y="0"/>
            <a:ext cx="6096000" cy="6858000"/>
          </a:xfrm>
          <a:prstGeom prst="rect">
            <a:avLst/>
          </a:prstGeom>
          <a:solidFill>
            <a:srgbClr val="1D3360">
              <a:alpha val="8487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A4668D-6E8A-3AD4-2C20-B858A5ADB252}"/>
              </a:ext>
            </a:extLst>
          </p:cNvPr>
          <p:cNvSpPr/>
          <p:nvPr userDrawn="1"/>
        </p:nvSpPr>
        <p:spPr>
          <a:xfrm>
            <a:off x="-11572" y="0"/>
            <a:ext cx="12184284" cy="7437733"/>
          </a:xfrm>
          <a:prstGeom prst="rect">
            <a:avLst/>
          </a:prstGeom>
          <a:solidFill>
            <a:srgbClr val="1D3360">
              <a:alpha val="8487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38C805-5C85-9511-7FFB-55A7095B6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871" y="1926929"/>
            <a:ext cx="5283201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8CEC645-4679-2C2E-9C9A-6AE195BBDC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8D6116F-7850-8B65-F253-38AFC5AC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75319"/>
            <a:ext cx="5274057" cy="123994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2568F5-C45A-FDA9-1C1E-EE589D6CBA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2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idge over water with a city in the background&#10;&#10;AI-generated content may be incorrect.">
            <a:extLst>
              <a:ext uri="{FF2B5EF4-FFF2-40B4-BE49-F238E27FC236}">
                <a16:creationId xmlns:a16="http://schemas.microsoft.com/office/drawing/2014/main" id="{1792BA5A-B659-AFB7-0D24-AFF3B9BF8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7" y="0"/>
            <a:ext cx="121429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B77A1D-5EEB-9814-99EB-2CEA2DD3E972}"/>
              </a:ext>
            </a:extLst>
          </p:cNvPr>
          <p:cNvSpPr/>
          <p:nvPr userDrawn="1"/>
        </p:nvSpPr>
        <p:spPr>
          <a:xfrm>
            <a:off x="6088284" y="0"/>
            <a:ext cx="6096000" cy="6858000"/>
          </a:xfrm>
          <a:prstGeom prst="rect">
            <a:avLst/>
          </a:prstGeom>
          <a:solidFill>
            <a:srgbClr val="1D3360">
              <a:alpha val="8487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A4668D-6E8A-3AD4-2C20-B858A5ADB252}"/>
              </a:ext>
            </a:extLst>
          </p:cNvPr>
          <p:cNvSpPr/>
          <p:nvPr userDrawn="1"/>
        </p:nvSpPr>
        <p:spPr>
          <a:xfrm>
            <a:off x="6088284" y="0"/>
            <a:ext cx="6096000" cy="6858000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38C805-5C85-9511-7FFB-55A7095B6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2334" y="1926929"/>
            <a:ext cx="5283201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8CEC645-4679-2C2E-9C9A-6AE195BBDC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8D6116F-7850-8B65-F253-38AFC5AC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478" y="675319"/>
            <a:ext cx="5274057" cy="123994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0FE217-6F91-30E9-7683-4895A242E80E}"/>
              </a:ext>
            </a:extLst>
          </p:cNvPr>
          <p:cNvSpPr/>
          <p:nvPr userDrawn="1"/>
        </p:nvSpPr>
        <p:spPr>
          <a:xfrm>
            <a:off x="6084425" y="675319"/>
            <a:ext cx="309282" cy="362017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D170D-2916-BB14-C93C-FF7791B611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569540" y="6470396"/>
            <a:ext cx="661755" cy="365125"/>
          </a:xfrm>
        </p:spPr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11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D4E24-992C-C098-2EDA-3D36740B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E18F7-9E79-5755-5DF9-43B1630BA4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871" y="1825625"/>
            <a:ext cx="5283201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A0B6E-11CD-9A09-C005-3A511660E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A9E3FB5-6EA9-9ADE-7219-EE3C2AF7C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8911" y="6379674"/>
            <a:ext cx="3119120" cy="365125"/>
          </a:xfrm>
        </p:spPr>
        <p:txBody>
          <a:bodyPr rtlCol="0" anchor="t" anchorCtr="0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365F9B6-2CA3-9247-3D0C-3F263F4BB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1836" y="6470396"/>
            <a:ext cx="661755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ctr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9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9E5C-CA3A-FDFD-641E-7246640D2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92BDE-658F-D167-F549-3B5BBBA6D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376B5-7839-9E4D-7F5C-DDD1D8F7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52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61221-8EEC-1646-DD16-2219A6CB7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4C39A-25BF-B908-0840-871D04900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1988DE-0E33-C4A1-F947-E04C7ECE6785}"/>
              </a:ext>
            </a:extLst>
          </p:cNvPr>
          <p:cNvSpPr/>
          <p:nvPr userDrawn="1"/>
        </p:nvSpPr>
        <p:spPr>
          <a:xfrm>
            <a:off x="0" y="384048"/>
            <a:ext cx="1344168" cy="1307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26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AAF63-6DC4-F48A-FE24-EF2A628F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559D3-2235-B75A-5A2B-7FBD3EC56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6441C-D6A9-DF2B-59F9-10DF6F943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7566A-FAD9-7C61-4611-8D627544B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5A5F8-7CF8-A31C-2CC4-50866BBDA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33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098F7-B9EF-E1A1-BD29-C564CEC2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1BFAD1-E52B-F1D7-1532-8FAA4D8B08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F0DCA-B888-482D-FF8D-07E608E77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D4835-BA04-4600-EAB3-DB34B5975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6DFC8-BBC4-7575-D635-B4A24ABD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57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E1F78-E7C7-9ED4-7DDD-52331A50E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2AAB3-FD09-9D66-C8D0-962AC510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FBA66-1138-9361-47E5-6F464A03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05F25-9456-F135-D3F7-24381026D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49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3A155E-9297-67A5-98D2-55CECEE20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37604-C0ED-D407-BB25-F0DF6FEAC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886C3-FC9B-2ADF-CD56-5503EDA8C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C83C9-6263-F559-8A84-AD8D907B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1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266AE9-95D8-938D-A3AB-7B6156327C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98FED0-2E50-4F44-2597-2400FD4C7057}"/>
              </a:ext>
            </a:extLst>
          </p:cNvPr>
          <p:cNvSpPr/>
          <p:nvPr userDrawn="1"/>
        </p:nvSpPr>
        <p:spPr>
          <a:xfrm>
            <a:off x="-1" y="3910361"/>
            <a:ext cx="12192000" cy="2947639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8697EC-E3E9-A12B-2961-8F2A8F1A4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541" y="4459905"/>
            <a:ext cx="10596981" cy="1519518"/>
          </a:xfrm>
        </p:spPr>
        <p:txBody>
          <a:bodyPr rtlCol="0" anchor="t" anchorCtr="0">
            <a:normAutofit/>
          </a:bodyPr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96A1D76-B5D7-E132-75FC-42E44CAB5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542" y="5933746"/>
            <a:ext cx="4974940" cy="540141"/>
          </a:xfrm>
        </p:spPr>
        <p:txBody>
          <a:bodyPr rtlCol="0">
            <a:normAutofit/>
          </a:bodyPr>
          <a:lstStyle>
            <a:lvl1pPr marL="0" indent="0" algn="l">
              <a:lnSpc>
                <a:spcPts val="26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"/>
              <a:t>Click to edit Master subtitle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1E186-09A2-0B62-D94C-CAB195F6E437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0DE772C-D719-1251-1DC1-49731D0D6C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pic>
        <p:nvPicPr>
          <p:cNvPr id="4" name="Picture 3" descr="A logo with a bridge in the middle&#10;&#10;AI-generated content may be incorrect.">
            <a:extLst>
              <a:ext uri="{FF2B5EF4-FFF2-40B4-BE49-F238E27FC236}">
                <a16:creationId xmlns:a16="http://schemas.microsoft.com/office/drawing/2014/main" id="{D73F65D8-CEA5-1B17-3792-1AE73A1FE2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39" y="150064"/>
            <a:ext cx="3030919" cy="128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ng shot of a bridge over water&#10;&#10;AI-generated content may be incorrect.">
            <a:extLst>
              <a:ext uri="{FF2B5EF4-FFF2-40B4-BE49-F238E27FC236}">
                <a16:creationId xmlns:a16="http://schemas.microsoft.com/office/drawing/2014/main" id="{6FDEF271-11BD-6951-2B0C-C19FACFF2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98FED0-2E50-4F44-2597-2400FD4C7057}"/>
              </a:ext>
            </a:extLst>
          </p:cNvPr>
          <p:cNvSpPr/>
          <p:nvPr userDrawn="1"/>
        </p:nvSpPr>
        <p:spPr>
          <a:xfrm>
            <a:off x="-1" y="3910361"/>
            <a:ext cx="12192000" cy="2947639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8697EC-E3E9-A12B-2961-8F2A8F1A4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541" y="4459905"/>
            <a:ext cx="10596981" cy="1519518"/>
          </a:xfrm>
        </p:spPr>
        <p:txBody>
          <a:bodyPr rtlCol="0" anchor="t" anchorCtr="0">
            <a:normAutofit/>
          </a:bodyPr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96A1D76-B5D7-E132-75FC-42E44CAB5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542" y="5933746"/>
            <a:ext cx="4974940" cy="540141"/>
          </a:xfrm>
        </p:spPr>
        <p:txBody>
          <a:bodyPr rtlCol="0">
            <a:normAutofit/>
          </a:bodyPr>
          <a:lstStyle>
            <a:lvl1pPr marL="0" indent="0" algn="l">
              <a:lnSpc>
                <a:spcPts val="26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"/>
              <a:t>Click to edit Master subtitle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1E186-09A2-0B62-D94C-CAB195F6E437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0DE772C-D719-1251-1DC1-49731D0D6C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4CB1356B-FE2F-22B6-96C0-6564862ED0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4" y="135609"/>
            <a:ext cx="3099081" cy="131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09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EB440-A615-5D74-70B2-BC0FB036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07F8E-CFCF-2973-F7B9-558022E97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BB6B7-0145-8B6B-4C7B-7223B7F56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1836" y="6470396"/>
            <a:ext cx="661755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ctr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03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EDA052-7CDC-A147-B690-7D1654157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1" y="3910361"/>
            <a:ext cx="12192000" cy="2947639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19A3FA57-7955-1119-67FF-652F7B70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40" y="4437426"/>
            <a:ext cx="10693399" cy="1239947"/>
          </a:xfrm>
        </p:spPr>
        <p:txBody>
          <a:bodyPr rtlCol="0">
            <a:normAutofit/>
          </a:bodyPr>
          <a:lstStyle>
            <a:lvl1pPr>
              <a:lnSpc>
                <a:spcPts val="47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1C6C01-DD87-26A9-EEFF-F2C835B00231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21" name="Picture 20" descr="A close-up of a logo&#10;&#10;AI-generated content may be incorrect.">
            <a:extLst>
              <a:ext uri="{FF2B5EF4-FFF2-40B4-BE49-F238E27FC236}">
                <a16:creationId xmlns:a16="http://schemas.microsoft.com/office/drawing/2014/main" id="{2232B9C6-16C8-8FE9-C7CE-2A87588CB7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960E2A9-BE6A-E0F4-D6AD-6216F6557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  <p:pic>
        <p:nvPicPr>
          <p:cNvPr id="2" name="Picture 1" descr="A logo with a bridge in the middle&#10;&#10;AI-generated content may be incorrect.">
            <a:extLst>
              <a:ext uri="{FF2B5EF4-FFF2-40B4-BE49-F238E27FC236}">
                <a16:creationId xmlns:a16="http://schemas.microsoft.com/office/drawing/2014/main" id="{2927DA1A-95A2-422C-BBFA-94B5A72996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39" y="150064"/>
            <a:ext cx="3030919" cy="128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65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1D4103-F8FA-8078-90C6-33ED82331A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1" y="3429001"/>
            <a:ext cx="12192000" cy="3429000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54EF8C1F-D6F6-29B7-AF3D-1467EB764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54255A-1AAE-D121-DA2F-E54A48A4122F}"/>
              </a:ext>
            </a:extLst>
          </p:cNvPr>
          <p:cNvSpPr/>
          <p:nvPr userDrawn="1"/>
        </p:nvSpPr>
        <p:spPr>
          <a:xfrm>
            <a:off x="0" y="3765991"/>
            <a:ext cx="309282" cy="362017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108D09E-A567-8537-26B2-2B946235F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81" y="3777231"/>
            <a:ext cx="10693399" cy="123994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837B1CB-A036-E3AE-A356-3B35B52701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  <p:pic>
        <p:nvPicPr>
          <p:cNvPr id="2" name="Picture 1" descr="A logo with a bridge in the middle&#10;&#10;AI-generated content may be incorrect.">
            <a:extLst>
              <a:ext uri="{FF2B5EF4-FFF2-40B4-BE49-F238E27FC236}">
                <a16:creationId xmlns:a16="http://schemas.microsoft.com/office/drawing/2014/main" id="{B79EBB2F-311D-5376-4E96-4E63221164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39" y="150064"/>
            <a:ext cx="3030919" cy="128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32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2F6397-9600-843D-99BB-97AF9D12A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9146" y="3910361"/>
            <a:ext cx="12201146" cy="2947639"/>
          </a:xfrm>
          <a:prstGeom prst="rect">
            <a:avLst/>
          </a:prstGeom>
          <a:solidFill>
            <a:schemeClr val="bg1">
              <a:alpha val="8034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19A3FA57-7955-1119-67FF-652F7B70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40" y="4437426"/>
            <a:ext cx="10693399" cy="1239947"/>
          </a:xfrm>
        </p:spPr>
        <p:txBody>
          <a:bodyPr rtlCol="0">
            <a:normAutofit/>
          </a:bodyPr>
          <a:lstStyle>
            <a:lvl1pPr>
              <a:lnSpc>
                <a:spcPts val="4700"/>
              </a:lnSpc>
              <a:defRPr sz="4400">
                <a:solidFill>
                  <a:srgbClr val="1D3360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892C8A-82A3-6C60-8F78-7911FE780DF7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638EC-31A6-D251-0946-967B165852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rgbClr val="1D3360"/>
                </a:solidFill>
              </a:defRPr>
            </a:lvl1pPr>
          </a:lstStyle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  <p:pic>
        <p:nvPicPr>
          <p:cNvPr id="5" name="Picture 4" descr="A logo with a bridge in the middle&#10;&#10;AI-generated content may be incorrect.">
            <a:extLst>
              <a:ext uri="{FF2B5EF4-FFF2-40B4-BE49-F238E27FC236}">
                <a16:creationId xmlns:a16="http://schemas.microsoft.com/office/drawing/2014/main" id="{D1F9B2AD-090F-3208-EACE-4468AA89A1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37" y="5841515"/>
            <a:ext cx="2009461" cy="85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90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idge over water with a city in the background&#10;&#10;AI-generated content may be incorrect.">
            <a:extLst>
              <a:ext uri="{FF2B5EF4-FFF2-40B4-BE49-F238E27FC236}">
                <a16:creationId xmlns:a16="http://schemas.microsoft.com/office/drawing/2014/main" id="{B9E1CBFC-61C0-97E6-0CCA-C5417EDD2E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7" y="0"/>
            <a:ext cx="121429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B77A1D-5EEB-9814-99EB-2CEA2DD3E972}"/>
              </a:ext>
            </a:extLst>
          </p:cNvPr>
          <p:cNvSpPr/>
          <p:nvPr userDrawn="1"/>
        </p:nvSpPr>
        <p:spPr>
          <a:xfrm>
            <a:off x="6088284" y="0"/>
            <a:ext cx="6096000" cy="6858000"/>
          </a:xfrm>
          <a:prstGeom prst="rect">
            <a:avLst/>
          </a:prstGeom>
          <a:solidFill>
            <a:srgbClr val="1D3360">
              <a:alpha val="8487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A4668D-6E8A-3AD4-2C20-B858A5ADB252}"/>
              </a:ext>
            </a:extLst>
          </p:cNvPr>
          <p:cNvSpPr/>
          <p:nvPr userDrawn="1"/>
        </p:nvSpPr>
        <p:spPr>
          <a:xfrm>
            <a:off x="-11572" y="0"/>
            <a:ext cx="12184284" cy="7437733"/>
          </a:xfrm>
          <a:prstGeom prst="rect">
            <a:avLst/>
          </a:prstGeom>
          <a:solidFill>
            <a:srgbClr val="1D3360">
              <a:alpha val="8487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38C805-5C85-9511-7FFB-55A7095B6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871" y="1926929"/>
            <a:ext cx="5283201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8D6116F-7850-8B65-F253-38AFC5AC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75319"/>
            <a:ext cx="5274057" cy="123994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2568F5-C45A-FDA9-1C1E-EE589D6CBA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96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idge over water with a city in the background&#10;&#10;AI-generated content may be incorrect.">
            <a:extLst>
              <a:ext uri="{FF2B5EF4-FFF2-40B4-BE49-F238E27FC236}">
                <a16:creationId xmlns:a16="http://schemas.microsoft.com/office/drawing/2014/main" id="{1792BA5A-B659-AFB7-0D24-AFF3B9BF8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91" y="0"/>
            <a:ext cx="121429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B77A1D-5EEB-9814-99EB-2CEA2DD3E972}"/>
              </a:ext>
            </a:extLst>
          </p:cNvPr>
          <p:cNvSpPr/>
          <p:nvPr userDrawn="1"/>
        </p:nvSpPr>
        <p:spPr>
          <a:xfrm>
            <a:off x="6088284" y="0"/>
            <a:ext cx="6096000" cy="6858000"/>
          </a:xfrm>
          <a:prstGeom prst="rect">
            <a:avLst/>
          </a:prstGeom>
          <a:solidFill>
            <a:srgbClr val="1D3360">
              <a:alpha val="8487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A4668D-6E8A-3AD4-2C20-B858A5ADB252}"/>
              </a:ext>
            </a:extLst>
          </p:cNvPr>
          <p:cNvSpPr/>
          <p:nvPr userDrawn="1"/>
        </p:nvSpPr>
        <p:spPr>
          <a:xfrm>
            <a:off x="6088284" y="0"/>
            <a:ext cx="6096000" cy="6858000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38C805-5C85-9511-7FFB-55A7095B6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2334" y="1926929"/>
            <a:ext cx="5283201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8D6116F-7850-8B65-F253-38AFC5AC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478" y="675319"/>
            <a:ext cx="5274057" cy="123994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0FE217-6F91-30E9-7683-4895A242E80E}"/>
              </a:ext>
            </a:extLst>
          </p:cNvPr>
          <p:cNvSpPr/>
          <p:nvPr userDrawn="1"/>
        </p:nvSpPr>
        <p:spPr>
          <a:xfrm>
            <a:off x="6084425" y="675319"/>
            <a:ext cx="309282" cy="362017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D170D-2916-BB14-C93C-FF7791B611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569540" y="6470396"/>
            <a:ext cx="661755" cy="365125"/>
          </a:xfrm>
        </p:spPr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63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D4E24-992C-C098-2EDA-3D36740B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E18F7-9E79-5755-5DF9-43B1630BA4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871" y="1825625"/>
            <a:ext cx="5283201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A0B6E-11CD-9A09-C005-3A511660E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365F9B6-2CA3-9247-3D0C-3F263F4BB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1836" y="6470396"/>
            <a:ext cx="661755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ctr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75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9E5C-CA3A-FDFD-641E-7246640D2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376B5-7839-9E4D-7F5C-DDD1D8F7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85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4C39A-25BF-B908-0840-871D04900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1988DE-0E33-C4A1-F947-E04C7ECE6785}"/>
              </a:ext>
            </a:extLst>
          </p:cNvPr>
          <p:cNvSpPr/>
          <p:nvPr userDrawn="1"/>
        </p:nvSpPr>
        <p:spPr>
          <a:xfrm>
            <a:off x="0" y="384048"/>
            <a:ext cx="1344168" cy="1307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31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AAF63-6DC4-F48A-FE24-EF2A628F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559D3-2235-B75A-5A2B-7FBD3EC56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6441C-D6A9-DF2B-59F9-10DF6F943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5A5F8-7CF8-A31C-2CC4-50866BBDA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49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EB440-A615-5D74-70B2-BC0FB036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07F8E-CFCF-2973-F7B9-558022E97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6417B38-6C87-FFA1-2565-0D10D80B0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7370" y="6470395"/>
            <a:ext cx="3793310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l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pPr rtl="0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BB6B7-0145-8B6B-4C7B-7223B7F56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1836" y="6470396"/>
            <a:ext cx="661755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ctr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3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098F7-B9EF-E1A1-BD29-C564CEC2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1BFAD1-E52B-F1D7-1532-8FAA4D8B08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F0DCA-B888-482D-FF8D-07E608E77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6DFC8-BBC4-7575-D635-B4A24ABD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88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E1F78-E7C7-9ED4-7DDD-52331A50E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2AAB3-FD09-9D66-C8D0-962AC510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05F25-9456-F135-D3F7-24381026D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613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3A155E-9297-67A5-98D2-55CECEE20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37604-C0ED-D407-BB25-F0DF6FEAC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C83C9-6263-F559-8A84-AD8D907B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93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6BA24-CDC5-851E-B8C7-7DEA8019F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C682C0-C67F-E437-F8DB-A20990A2A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7F21F-86B8-AC02-5363-B292EFCA3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9DDA80-D33C-A54E-A0D0-0A9B398226A4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3CADE-725E-CA5E-D91C-9664A583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F7AA2-FFB3-6713-7BCE-183C8E89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5E3FE9-B27F-7845-814A-B37BF1020C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8923E3-150E-EE58-7ABC-F789C9277953}"/>
              </a:ext>
            </a:extLst>
          </p:cNvPr>
          <p:cNvSpPr/>
          <p:nvPr userDrawn="1"/>
        </p:nvSpPr>
        <p:spPr>
          <a:xfrm>
            <a:off x="0" y="-1"/>
            <a:ext cx="12192000" cy="50165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7C488DC-8521-B16B-174B-7B702D648140}"/>
              </a:ext>
            </a:extLst>
          </p:cNvPr>
          <p:cNvSpPr/>
          <p:nvPr userDrawn="1"/>
        </p:nvSpPr>
        <p:spPr>
          <a:xfrm>
            <a:off x="-148808" y="6467527"/>
            <a:ext cx="4412049" cy="237150"/>
          </a:xfrm>
          <a:custGeom>
            <a:avLst/>
            <a:gdLst/>
            <a:ahLst/>
            <a:cxnLst/>
            <a:rect l="l" t="t" r="r" b="b"/>
            <a:pathLst>
              <a:path w="11717042" h="629797">
                <a:moveTo>
                  <a:pt x="0" y="0"/>
                </a:moveTo>
                <a:lnTo>
                  <a:pt x="11717042" y="0"/>
                </a:lnTo>
                <a:lnTo>
                  <a:pt x="11717042" y="629797"/>
                </a:lnTo>
                <a:lnTo>
                  <a:pt x="0" y="62979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7EA3FC-FCB6-66AB-D25D-7B215F40E6EF}"/>
              </a:ext>
            </a:extLst>
          </p:cNvPr>
          <p:cNvSpPr/>
          <p:nvPr userDrawn="1"/>
        </p:nvSpPr>
        <p:spPr>
          <a:xfrm>
            <a:off x="129793" y="5949539"/>
            <a:ext cx="1515773" cy="151577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34D3CF-37D3-C948-2390-F8FB767D57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79" y="6288139"/>
            <a:ext cx="984600" cy="3645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AFBA192-9593-B698-F1A0-147A297F0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18" y="623508"/>
            <a:ext cx="10919361" cy="1144588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5466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2E1792-AAC1-9F2C-C975-1C5901933090}"/>
              </a:ext>
            </a:extLst>
          </p:cNvPr>
          <p:cNvSpPr/>
          <p:nvPr userDrawn="1"/>
        </p:nvSpPr>
        <p:spPr>
          <a:xfrm>
            <a:off x="0" y="-1"/>
            <a:ext cx="12192000" cy="50165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2239FD-15C4-FBE6-4F57-E186DD6E5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18" y="623508"/>
            <a:ext cx="10919361" cy="1144588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69F9F-69BE-335E-BA30-9235EFB4E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250BA-7287-48D8-0BF1-1C0855FFA7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2479" y="6356350"/>
            <a:ext cx="2743200" cy="365125"/>
          </a:xfrm>
        </p:spPr>
        <p:txBody>
          <a:bodyPr rtlCol="0"/>
          <a:lstStyle/>
          <a:p>
            <a:pPr rtl="0"/>
            <a:fld id="{F59DDA80-D33C-A54E-A0D0-0A9B398226A4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FE226-BB76-B79E-151E-DA8336EA2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0F32D-F0D2-AC63-1E37-8327F2AC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45E3FE9-B27F-7845-814A-B37BF1020C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4FDD24C-7D20-E6F7-0252-64037A6C26A0}"/>
              </a:ext>
            </a:extLst>
          </p:cNvPr>
          <p:cNvSpPr/>
          <p:nvPr userDrawn="1"/>
        </p:nvSpPr>
        <p:spPr>
          <a:xfrm>
            <a:off x="-148808" y="6467527"/>
            <a:ext cx="4412049" cy="237150"/>
          </a:xfrm>
          <a:custGeom>
            <a:avLst/>
            <a:gdLst/>
            <a:ahLst/>
            <a:cxnLst/>
            <a:rect l="l" t="t" r="r" b="b"/>
            <a:pathLst>
              <a:path w="11717042" h="629797">
                <a:moveTo>
                  <a:pt x="0" y="0"/>
                </a:moveTo>
                <a:lnTo>
                  <a:pt x="11717042" y="0"/>
                </a:lnTo>
                <a:lnTo>
                  <a:pt x="11717042" y="629797"/>
                </a:lnTo>
                <a:lnTo>
                  <a:pt x="0" y="62979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3586A0-3008-D433-4437-77295851C606}"/>
              </a:ext>
            </a:extLst>
          </p:cNvPr>
          <p:cNvSpPr/>
          <p:nvPr userDrawn="1"/>
        </p:nvSpPr>
        <p:spPr>
          <a:xfrm>
            <a:off x="129793" y="5949539"/>
            <a:ext cx="1515773" cy="151577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128230-CE1E-9D83-5FB5-BD53BAF249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79" y="6288139"/>
            <a:ext cx="984600" cy="36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25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F3B2199-02D3-E256-699F-E7DBEBA26650}"/>
              </a:ext>
            </a:extLst>
          </p:cNvPr>
          <p:cNvSpPr/>
          <p:nvPr userDrawn="1"/>
        </p:nvSpPr>
        <p:spPr>
          <a:xfrm>
            <a:off x="0" y="4470401"/>
            <a:ext cx="6745184" cy="2387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64A68BFB-A58E-5AD2-FFB0-BB9453B5476F}"/>
              </a:ext>
            </a:extLst>
          </p:cNvPr>
          <p:cNvSpPr/>
          <p:nvPr userDrawn="1"/>
        </p:nvSpPr>
        <p:spPr>
          <a:xfrm>
            <a:off x="4401969" y="1616391"/>
            <a:ext cx="7831147" cy="5314951"/>
          </a:xfrm>
          <a:custGeom>
            <a:avLst/>
            <a:gdLst>
              <a:gd name="connsiteX0" fmla="*/ 0 w 10355283"/>
              <a:gd name="connsiteY0" fmla="*/ 3195196 h 6390392"/>
              <a:gd name="connsiteX1" fmla="*/ 1597598 w 10355283"/>
              <a:gd name="connsiteY1" fmla="*/ 1 h 6390392"/>
              <a:gd name="connsiteX2" fmla="*/ 8757685 w 10355283"/>
              <a:gd name="connsiteY2" fmla="*/ 1 h 6390392"/>
              <a:gd name="connsiteX3" fmla="*/ 10355283 w 10355283"/>
              <a:gd name="connsiteY3" fmla="*/ 3195196 h 6390392"/>
              <a:gd name="connsiteX4" fmla="*/ 8757685 w 10355283"/>
              <a:gd name="connsiteY4" fmla="*/ 6390391 h 6390392"/>
              <a:gd name="connsiteX5" fmla="*/ 1597598 w 10355283"/>
              <a:gd name="connsiteY5" fmla="*/ 6390391 h 6390392"/>
              <a:gd name="connsiteX6" fmla="*/ 0 w 10355283"/>
              <a:gd name="connsiteY6" fmla="*/ 3195196 h 6390392"/>
              <a:gd name="connsiteX0" fmla="*/ 0 w 10355283"/>
              <a:gd name="connsiteY0" fmla="*/ 3201089 h 6396284"/>
              <a:gd name="connsiteX1" fmla="*/ 1597598 w 10355283"/>
              <a:gd name="connsiteY1" fmla="*/ 5894 h 6396284"/>
              <a:gd name="connsiteX2" fmla="*/ 7831147 w 10355283"/>
              <a:gd name="connsiteY2" fmla="*/ 0 h 6396284"/>
              <a:gd name="connsiteX3" fmla="*/ 8757685 w 10355283"/>
              <a:gd name="connsiteY3" fmla="*/ 5894 h 6396284"/>
              <a:gd name="connsiteX4" fmla="*/ 10355283 w 10355283"/>
              <a:gd name="connsiteY4" fmla="*/ 3201089 h 6396284"/>
              <a:gd name="connsiteX5" fmla="*/ 8757685 w 10355283"/>
              <a:gd name="connsiteY5" fmla="*/ 6396284 h 6396284"/>
              <a:gd name="connsiteX6" fmla="*/ 1597598 w 10355283"/>
              <a:gd name="connsiteY6" fmla="*/ 6396284 h 6396284"/>
              <a:gd name="connsiteX7" fmla="*/ 0 w 10355283"/>
              <a:gd name="connsiteY7" fmla="*/ 3201089 h 6396284"/>
              <a:gd name="connsiteX0" fmla="*/ 0 w 10355283"/>
              <a:gd name="connsiteY0" fmla="*/ 3201089 h 6396284"/>
              <a:gd name="connsiteX1" fmla="*/ 1597598 w 10355283"/>
              <a:gd name="connsiteY1" fmla="*/ 5894 h 6396284"/>
              <a:gd name="connsiteX2" fmla="*/ 7831147 w 10355283"/>
              <a:gd name="connsiteY2" fmla="*/ 0 h 6396284"/>
              <a:gd name="connsiteX3" fmla="*/ 8757685 w 10355283"/>
              <a:gd name="connsiteY3" fmla="*/ 5894 h 6396284"/>
              <a:gd name="connsiteX4" fmla="*/ 10355283 w 10355283"/>
              <a:gd name="connsiteY4" fmla="*/ 3201089 h 6396284"/>
              <a:gd name="connsiteX5" fmla="*/ 8757685 w 10355283"/>
              <a:gd name="connsiteY5" fmla="*/ 6396284 h 6396284"/>
              <a:gd name="connsiteX6" fmla="*/ 1597598 w 10355283"/>
              <a:gd name="connsiteY6" fmla="*/ 6396284 h 6396284"/>
              <a:gd name="connsiteX7" fmla="*/ 1051729 w 10355283"/>
              <a:gd name="connsiteY7" fmla="*/ 5314951 h 6396284"/>
              <a:gd name="connsiteX8" fmla="*/ 0 w 10355283"/>
              <a:gd name="connsiteY8" fmla="*/ 3201089 h 6396284"/>
              <a:gd name="connsiteX0" fmla="*/ 0 w 10355283"/>
              <a:gd name="connsiteY0" fmla="*/ 3201089 h 6396284"/>
              <a:gd name="connsiteX1" fmla="*/ 1597598 w 10355283"/>
              <a:gd name="connsiteY1" fmla="*/ 5894 h 6396284"/>
              <a:gd name="connsiteX2" fmla="*/ 7831147 w 10355283"/>
              <a:gd name="connsiteY2" fmla="*/ 0 h 6396284"/>
              <a:gd name="connsiteX3" fmla="*/ 10355283 w 10355283"/>
              <a:gd name="connsiteY3" fmla="*/ 3201089 h 6396284"/>
              <a:gd name="connsiteX4" fmla="*/ 8757685 w 10355283"/>
              <a:gd name="connsiteY4" fmla="*/ 6396284 h 6396284"/>
              <a:gd name="connsiteX5" fmla="*/ 1597598 w 10355283"/>
              <a:gd name="connsiteY5" fmla="*/ 6396284 h 6396284"/>
              <a:gd name="connsiteX6" fmla="*/ 1051729 w 10355283"/>
              <a:gd name="connsiteY6" fmla="*/ 5314951 h 6396284"/>
              <a:gd name="connsiteX7" fmla="*/ 0 w 10355283"/>
              <a:gd name="connsiteY7" fmla="*/ 3201089 h 6396284"/>
              <a:gd name="connsiteX0" fmla="*/ 0 w 8757685"/>
              <a:gd name="connsiteY0" fmla="*/ 3201089 h 6396284"/>
              <a:gd name="connsiteX1" fmla="*/ 1597598 w 8757685"/>
              <a:gd name="connsiteY1" fmla="*/ 5894 h 6396284"/>
              <a:gd name="connsiteX2" fmla="*/ 7831147 w 8757685"/>
              <a:gd name="connsiteY2" fmla="*/ 0 h 6396284"/>
              <a:gd name="connsiteX3" fmla="*/ 7812108 w 8757685"/>
              <a:gd name="connsiteY3" fmla="*/ 5301351 h 6396284"/>
              <a:gd name="connsiteX4" fmla="*/ 8757685 w 8757685"/>
              <a:gd name="connsiteY4" fmla="*/ 6396284 h 6396284"/>
              <a:gd name="connsiteX5" fmla="*/ 1597598 w 8757685"/>
              <a:gd name="connsiteY5" fmla="*/ 6396284 h 6396284"/>
              <a:gd name="connsiteX6" fmla="*/ 1051729 w 8757685"/>
              <a:gd name="connsiteY6" fmla="*/ 5314951 h 6396284"/>
              <a:gd name="connsiteX7" fmla="*/ 0 w 8757685"/>
              <a:gd name="connsiteY7" fmla="*/ 3201089 h 6396284"/>
              <a:gd name="connsiteX0" fmla="*/ 0 w 7831147"/>
              <a:gd name="connsiteY0" fmla="*/ 3201089 h 6396284"/>
              <a:gd name="connsiteX1" fmla="*/ 1597598 w 7831147"/>
              <a:gd name="connsiteY1" fmla="*/ 5894 h 6396284"/>
              <a:gd name="connsiteX2" fmla="*/ 7831147 w 7831147"/>
              <a:gd name="connsiteY2" fmla="*/ 0 h 6396284"/>
              <a:gd name="connsiteX3" fmla="*/ 7812108 w 7831147"/>
              <a:gd name="connsiteY3" fmla="*/ 5301351 h 6396284"/>
              <a:gd name="connsiteX4" fmla="*/ 1597598 w 7831147"/>
              <a:gd name="connsiteY4" fmla="*/ 6396284 h 6396284"/>
              <a:gd name="connsiteX5" fmla="*/ 1051729 w 7831147"/>
              <a:gd name="connsiteY5" fmla="*/ 5314951 h 6396284"/>
              <a:gd name="connsiteX6" fmla="*/ 0 w 7831147"/>
              <a:gd name="connsiteY6" fmla="*/ 3201089 h 6396284"/>
              <a:gd name="connsiteX0" fmla="*/ 0 w 7831147"/>
              <a:gd name="connsiteY0" fmla="*/ 3201089 h 5314951"/>
              <a:gd name="connsiteX1" fmla="*/ 1597598 w 7831147"/>
              <a:gd name="connsiteY1" fmla="*/ 5894 h 5314951"/>
              <a:gd name="connsiteX2" fmla="*/ 7831147 w 7831147"/>
              <a:gd name="connsiteY2" fmla="*/ 0 h 5314951"/>
              <a:gd name="connsiteX3" fmla="*/ 7812108 w 7831147"/>
              <a:gd name="connsiteY3" fmla="*/ 5301351 h 5314951"/>
              <a:gd name="connsiteX4" fmla="*/ 1051729 w 7831147"/>
              <a:gd name="connsiteY4" fmla="*/ 5314951 h 5314951"/>
              <a:gd name="connsiteX5" fmla="*/ 0 w 7831147"/>
              <a:gd name="connsiteY5" fmla="*/ 3201089 h 531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31147" h="5314951">
                <a:moveTo>
                  <a:pt x="0" y="3201089"/>
                </a:moveTo>
                <a:lnTo>
                  <a:pt x="1597598" y="5894"/>
                </a:lnTo>
                <a:lnTo>
                  <a:pt x="7831147" y="0"/>
                </a:lnTo>
                <a:cubicBezTo>
                  <a:pt x="7824801" y="1767117"/>
                  <a:pt x="7818454" y="3534234"/>
                  <a:pt x="7812108" y="5301351"/>
                </a:cubicBezTo>
                <a:lnTo>
                  <a:pt x="1051729" y="5314951"/>
                </a:lnTo>
                <a:lnTo>
                  <a:pt x="0" y="320108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8DB22-0E26-22FE-6313-AF617D8C7D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97039" y="2160648"/>
            <a:ext cx="5593278" cy="2387600"/>
          </a:xfrm>
        </p:spPr>
        <p:txBody>
          <a:bodyPr rtlCol="0" anchor="b">
            <a:normAutofit/>
          </a:bodyPr>
          <a:lstStyle>
            <a:lvl1pPr algn="r">
              <a:defRPr sz="4800" b="1">
                <a:solidFill>
                  <a:schemeClr val="bg2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3442BC-C008-9580-8B2B-C73BFEE4F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548248"/>
            <a:ext cx="5494317" cy="1808102"/>
          </a:xfrm>
        </p:spPr>
        <p:txBody>
          <a:bodyPr rtlCol="0"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E9391-6E7F-D965-D85A-2C4CCEF48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47117" y="6356350"/>
            <a:ext cx="2743200" cy="365125"/>
          </a:xfrm>
        </p:spPr>
        <p:txBody>
          <a:bodyPr rtlCol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May 14, 2024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83BED7C-8B54-71A8-F611-B2B0E438F0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65" y="5121714"/>
            <a:ext cx="2882158" cy="1345947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9E20B73-97F8-1B71-4086-E30FC9900C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60873" y="-40775"/>
            <a:ext cx="6057912" cy="484730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407 w 10000"/>
              <a:gd name="connsiteY5" fmla="*/ 9999 h 10000"/>
              <a:gd name="connsiteX6" fmla="*/ 2000 w 10000"/>
              <a:gd name="connsiteY6" fmla="*/ 10000 h 10000"/>
              <a:gd name="connsiteX7" fmla="*/ 0 w 10000"/>
              <a:gd name="connsiteY7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8965 w 10000"/>
              <a:gd name="connsiteY3" fmla="*/ 2416 h 10000"/>
              <a:gd name="connsiteX4" fmla="*/ 10000 w 10000"/>
              <a:gd name="connsiteY4" fmla="*/ 5000 h 10000"/>
              <a:gd name="connsiteX5" fmla="*/ 8000 w 10000"/>
              <a:gd name="connsiteY5" fmla="*/ 10000 h 10000"/>
              <a:gd name="connsiteX6" fmla="*/ 2407 w 10000"/>
              <a:gd name="connsiteY6" fmla="*/ 9999 h 10000"/>
              <a:gd name="connsiteX7" fmla="*/ 2000 w 10000"/>
              <a:gd name="connsiteY7" fmla="*/ 10000 h 10000"/>
              <a:gd name="connsiteX8" fmla="*/ 0 w 10000"/>
              <a:gd name="connsiteY8" fmla="*/ 5000 h 10000"/>
              <a:gd name="connsiteX0" fmla="*/ 0 w 8000"/>
              <a:gd name="connsiteY0" fmla="*/ 10000 h 10000"/>
              <a:gd name="connsiteX1" fmla="*/ 0 w 8000"/>
              <a:gd name="connsiteY1" fmla="*/ 0 h 10000"/>
              <a:gd name="connsiteX2" fmla="*/ 6000 w 8000"/>
              <a:gd name="connsiteY2" fmla="*/ 0 h 10000"/>
              <a:gd name="connsiteX3" fmla="*/ 6965 w 8000"/>
              <a:gd name="connsiteY3" fmla="*/ 2416 h 10000"/>
              <a:gd name="connsiteX4" fmla="*/ 8000 w 8000"/>
              <a:gd name="connsiteY4" fmla="*/ 5000 h 10000"/>
              <a:gd name="connsiteX5" fmla="*/ 6000 w 8000"/>
              <a:gd name="connsiteY5" fmla="*/ 10000 h 10000"/>
              <a:gd name="connsiteX6" fmla="*/ 407 w 8000"/>
              <a:gd name="connsiteY6" fmla="*/ 9999 h 10000"/>
              <a:gd name="connsiteX7" fmla="*/ 0 w 8000"/>
              <a:gd name="connsiteY7" fmla="*/ 10000 h 10000"/>
              <a:gd name="connsiteX0" fmla="*/ 509 w 10000"/>
              <a:gd name="connsiteY0" fmla="*/ 9999 h 10000"/>
              <a:gd name="connsiteX1" fmla="*/ 0 w 10000"/>
              <a:gd name="connsiteY1" fmla="*/ 0 h 10000"/>
              <a:gd name="connsiteX2" fmla="*/ 7500 w 10000"/>
              <a:gd name="connsiteY2" fmla="*/ 0 h 10000"/>
              <a:gd name="connsiteX3" fmla="*/ 8706 w 10000"/>
              <a:gd name="connsiteY3" fmla="*/ 2416 h 10000"/>
              <a:gd name="connsiteX4" fmla="*/ 10000 w 10000"/>
              <a:gd name="connsiteY4" fmla="*/ 5000 h 10000"/>
              <a:gd name="connsiteX5" fmla="*/ 7500 w 10000"/>
              <a:gd name="connsiteY5" fmla="*/ 10000 h 10000"/>
              <a:gd name="connsiteX6" fmla="*/ 509 w 10000"/>
              <a:gd name="connsiteY6" fmla="*/ 9999 h 10000"/>
              <a:gd name="connsiteX0" fmla="*/ 509 w 10000"/>
              <a:gd name="connsiteY0" fmla="*/ 9999 h 10000"/>
              <a:gd name="connsiteX1" fmla="*/ 0 w 10000"/>
              <a:gd name="connsiteY1" fmla="*/ 0 h 10000"/>
              <a:gd name="connsiteX2" fmla="*/ 8706 w 10000"/>
              <a:gd name="connsiteY2" fmla="*/ 2416 h 10000"/>
              <a:gd name="connsiteX3" fmla="*/ 10000 w 10000"/>
              <a:gd name="connsiteY3" fmla="*/ 5000 h 10000"/>
              <a:gd name="connsiteX4" fmla="*/ 7500 w 10000"/>
              <a:gd name="connsiteY4" fmla="*/ 10000 h 10000"/>
              <a:gd name="connsiteX5" fmla="*/ 509 w 10000"/>
              <a:gd name="connsiteY5" fmla="*/ 9999 h 10000"/>
              <a:gd name="connsiteX0" fmla="*/ 48 w 9539"/>
              <a:gd name="connsiteY0" fmla="*/ 7583 h 7584"/>
              <a:gd name="connsiteX1" fmla="*/ 64 w 9539"/>
              <a:gd name="connsiteY1" fmla="*/ 32 h 7584"/>
              <a:gd name="connsiteX2" fmla="*/ 8245 w 9539"/>
              <a:gd name="connsiteY2" fmla="*/ 0 h 7584"/>
              <a:gd name="connsiteX3" fmla="*/ 9539 w 9539"/>
              <a:gd name="connsiteY3" fmla="*/ 2584 h 7584"/>
              <a:gd name="connsiteX4" fmla="*/ 7039 w 9539"/>
              <a:gd name="connsiteY4" fmla="*/ 7584 h 7584"/>
              <a:gd name="connsiteX5" fmla="*/ 48 w 9539"/>
              <a:gd name="connsiteY5" fmla="*/ 7583 h 7584"/>
              <a:gd name="connsiteX0" fmla="*/ 76 w 10026"/>
              <a:gd name="connsiteY0" fmla="*/ 9999 h 10000"/>
              <a:gd name="connsiteX1" fmla="*/ 93 w 10026"/>
              <a:gd name="connsiteY1" fmla="*/ 42 h 10000"/>
              <a:gd name="connsiteX2" fmla="*/ 8669 w 10026"/>
              <a:gd name="connsiteY2" fmla="*/ 0 h 10000"/>
              <a:gd name="connsiteX3" fmla="*/ 10026 w 10026"/>
              <a:gd name="connsiteY3" fmla="*/ 3407 h 10000"/>
              <a:gd name="connsiteX4" fmla="*/ 7405 w 10026"/>
              <a:gd name="connsiteY4" fmla="*/ 10000 h 10000"/>
              <a:gd name="connsiteX5" fmla="*/ 76 w 10026"/>
              <a:gd name="connsiteY5" fmla="*/ 9999 h 10000"/>
              <a:gd name="connsiteX0" fmla="*/ 0 w 9950"/>
              <a:gd name="connsiteY0" fmla="*/ 9999 h 10000"/>
              <a:gd name="connsiteX1" fmla="*/ 17 w 9950"/>
              <a:gd name="connsiteY1" fmla="*/ 42 h 10000"/>
              <a:gd name="connsiteX2" fmla="*/ 8593 w 9950"/>
              <a:gd name="connsiteY2" fmla="*/ 0 h 10000"/>
              <a:gd name="connsiteX3" fmla="*/ 9950 w 9950"/>
              <a:gd name="connsiteY3" fmla="*/ 3407 h 10000"/>
              <a:gd name="connsiteX4" fmla="*/ 7329 w 9950"/>
              <a:gd name="connsiteY4" fmla="*/ 10000 h 10000"/>
              <a:gd name="connsiteX5" fmla="*/ 0 w 9950"/>
              <a:gd name="connsiteY5" fmla="*/ 999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50" h="10000">
                <a:moveTo>
                  <a:pt x="0" y="9999"/>
                </a:moveTo>
                <a:cubicBezTo>
                  <a:pt x="6" y="5793"/>
                  <a:pt x="11" y="4605"/>
                  <a:pt x="17" y="42"/>
                </a:cubicBezTo>
                <a:lnTo>
                  <a:pt x="8593" y="0"/>
                </a:lnTo>
                <a:lnTo>
                  <a:pt x="9950" y="3407"/>
                </a:lnTo>
                <a:lnTo>
                  <a:pt x="7329" y="10000"/>
                </a:lnTo>
                <a:lnTo>
                  <a:pt x="0" y="99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rtl="0"/>
            <a:r>
              <a:rPr lang="es"/>
              <a:t>Click icon to add picture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78395BFC-AF42-1F44-0688-10115DCC9ECC}"/>
              </a:ext>
            </a:extLst>
          </p:cNvPr>
          <p:cNvSpPr/>
          <p:nvPr userDrawn="1"/>
        </p:nvSpPr>
        <p:spPr>
          <a:xfrm rot="-10800000">
            <a:off x="5154699" y="1098149"/>
            <a:ext cx="7277959" cy="391194"/>
          </a:xfrm>
          <a:custGeom>
            <a:avLst/>
            <a:gdLst/>
            <a:ahLst/>
            <a:cxnLst/>
            <a:rect l="l" t="t" r="r" b="b"/>
            <a:pathLst>
              <a:path w="11717042" h="629797">
                <a:moveTo>
                  <a:pt x="0" y="0"/>
                </a:moveTo>
                <a:lnTo>
                  <a:pt x="11717042" y="0"/>
                </a:lnTo>
                <a:lnTo>
                  <a:pt x="11717042" y="629797"/>
                </a:lnTo>
                <a:lnTo>
                  <a:pt x="0" y="62979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7441" b="-17441"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C958F8-4507-7F9D-4B3B-5E0F2A4AB438}"/>
              </a:ext>
            </a:extLst>
          </p:cNvPr>
          <p:cNvSpPr/>
          <p:nvPr userDrawn="1"/>
        </p:nvSpPr>
        <p:spPr>
          <a:xfrm>
            <a:off x="9564164" y="-171282"/>
            <a:ext cx="2257565" cy="2257565"/>
          </a:xfrm>
          <a:prstGeom prst="ellipse">
            <a:avLst/>
          </a:prstGeom>
          <a:solidFill>
            <a:schemeClr val="bg1"/>
          </a:solidFill>
          <a:ln w="139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64EC33F-2CEF-5B8A-6E3B-EF5BECC2C4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578" y="625268"/>
            <a:ext cx="1794738" cy="66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62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g shot of a bridge over water&#10;&#10;AI-generated content may be incorrect.">
            <a:extLst>
              <a:ext uri="{FF2B5EF4-FFF2-40B4-BE49-F238E27FC236}">
                <a16:creationId xmlns:a16="http://schemas.microsoft.com/office/drawing/2014/main" id="{39BAA139-CA0C-43BD-A316-C13F0DAEC3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1" y="3910361"/>
            <a:ext cx="12192000" cy="2947639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19A3FA57-7955-1119-67FF-652F7B70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40" y="4437426"/>
            <a:ext cx="10693399" cy="1239947"/>
          </a:xfrm>
        </p:spPr>
        <p:txBody>
          <a:bodyPr rtlCol="0">
            <a:normAutofit/>
          </a:bodyPr>
          <a:lstStyle>
            <a:lvl1pPr>
              <a:lnSpc>
                <a:spcPts val="47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1C6C01-DD87-26A9-EEFF-F2C835B00231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21" name="Picture 20" descr="A close-up of a logo&#10;&#10;AI-generated content may be incorrect.">
            <a:extLst>
              <a:ext uri="{FF2B5EF4-FFF2-40B4-BE49-F238E27FC236}">
                <a16:creationId xmlns:a16="http://schemas.microsoft.com/office/drawing/2014/main" id="{2232B9C6-16C8-8FE9-C7CE-2A87588CB7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8FA30FD7-8409-67A7-62CD-1B729EABE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6014" y="6470396"/>
            <a:ext cx="3981705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l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pPr rtl="0"/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960E2A9-BE6A-E0F4-D6AD-6216F6557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CB90249C-8913-EF7E-93F8-F35BB8DEE0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4" y="135609"/>
            <a:ext cx="3099081" cy="131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7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g shot of a bridge over water&#10;&#10;AI-generated content may be incorrect.">
            <a:extLst>
              <a:ext uri="{FF2B5EF4-FFF2-40B4-BE49-F238E27FC236}">
                <a16:creationId xmlns:a16="http://schemas.microsoft.com/office/drawing/2014/main" id="{3FEF9D29-8363-543B-34EE-236EA3A671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1" y="3429001"/>
            <a:ext cx="12192000" cy="3429000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54EF8C1F-D6F6-29B7-AF3D-1467EB764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54255A-1AAE-D121-DA2F-E54A48A4122F}"/>
              </a:ext>
            </a:extLst>
          </p:cNvPr>
          <p:cNvSpPr/>
          <p:nvPr userDrawn="1"/>
        </p:nvSpPr>
        <p:spPr>
          <a:xfrm>
            <a:off x="0" y="3765991"/>
            <a:ext cx="309282" cy="362017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108D09E-A567-8537-26B2-2B946235F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81" y="3777231"/>
            <a:ext cx="10693399" cy="123994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8D0E1A-97CD-2F8F-A1AD-97D89881DF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837B1CB-A036-E3AE-A356-3B35B52701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  <p:pic>
        <p:nvPicPr>
          <p:cNvPr id="14" name="Picture 13" descr="A logo with text on it&#10;&#10;AI-generated content may be incorrect.">
            <a:extLst>
              <a:ext uri="{FF2B5EF4-FFF2-40B4-BE49-F238E27FC236}">
                <a16:creationId xmlns:a16="http://schemas.microsoft.com/office/drawing/2014/main" id="{BBDFA9CD-17FC-0AF5-22F9-56B135B15F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4" y="135609"/>
            <a:ext cx="3099081" cy="131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6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ridge over water with grass and grass&#10;&#10;AI-generated content may be incorrect.">
            <a:extLst>
              <a:ext uri="{FF2B5EF4-FFF2-40B4-BE49-F238E27FC236}">
                <a16:creationId xmlns:a16="http://schemas.microsoft.com/office/drawing/2014/main" id="{BDB45A4E-8FC4-9A5D-1D58-EBFF70A5B0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9146" y="3910361"/>
            <a:ext cx="12201146" cy="2947639"/>
          </a:xfrm>
          <a:prstGeom prst="rect">
            <a:avLst/>
          </a:prstGeom>
          <a:solidFill>
            <a:schemeClr val="bg1">
              <a:alpha val="8034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19A3FA57-7955-1119-67FF-652F7B70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40" y="4437426"/>
            <a:ext cx="10693399" cy="1239947"/>
          </a:xfrm>
        </p:spPr>
        <p:txBody>
          <a:bodyPr rtlCol="0">
            <a:normAutofit/>
          </a:bodyPr>
          <a:lstStyle>
            <a:lvl1pPr>
              <a:lnSpc>
                <a:spcPts val="4700"/>
              </a:lnSpc>
              <a:defRPr sz="4400">
                <a:solidFill>
                  <a:srgbClr val="1D3360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892C8A-82A3-6C60-8F78-7911FE780DF7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201795-9A07-0C1B-DCA8-4827A5E6CA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44417" y="6417860"/>
            <a:ext cx="2951690" cy="365125"/>
          </a:xfr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638EC-31A6-D251-0946-967B165852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rgbClr val="1D3360"/>
                </a:solidFill>
              </a:defRPr>
            </a:lvl1pPr>
          </a:lstStyle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623E1F8F-3852-5AA1-1CED-3F10D15FB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35" y="5932413"/>
            <a:ext cx="2001348" cy="84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8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g shot of a bridge over water&#10;&#10;AI-generated content may be incorrect.">
            <a:extLst>
              <a:ext uri="{FF2B5EF4-FFF2-40B4-BE49-F238E27FC236}">
                <a16:creationId xmlns:a16="http://schemas.microsoft.com/office/drawing/2014/main" id="{FF9376D0-2C7A-A4E5-64FE-4B1071AC86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1" y="3910361"/>
            <a:ext cx="12192000" cy="2947639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19A3FA57-7955-1119-67FF-652F7B70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40" y="4437426"/>
            <a:ext cx="10693399" cy="1239947"/>
          </a:xfrm>
        </p:spPr>
        <p:txBody>
          <a:bodyPr rtlCol="0">
            <a:normAutofit/>
          </a:bodyPr>
          <a:lstStyle>
            <a:lvl1pPr>
              <a:lnSpc>
                <a:spcPts val="47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1C6C01-DD87-26A9-EEFF-F2C835B00231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21" name="Picture 20" descr="A close-up of a logo&#10;&#10;AI-generated content may be incorrect.">
            <a:extLst>
              <a:ext uri="{FF2B5EF4-FFF2-40B4-BE49-F238E27FC236}">
                <a16:creationId xmlns:a16="http://schemas.microsoft.com/office/drawing/2014/main" id="{2232B9C6-16C8-8FE9-C7CE-2A87588CB7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8FA30FD7-8409-67A7-62CD-1B729EABE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6014" y="6470396"/>
            <a:ext cx="3981705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l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pPr rtl="0"/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960E2A9-BE6A-E0F4-D6AD-6216F6557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CB90249C-8913-EF7E-93F8-F35BB8DEE0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4" y="135609"/>
            <a:ext cx="3099081" cy="131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78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g shot of a bridge over water&#10;&#10;AI-generated content may be incorrect.">
            <a:extLst>
              <a:ext uri="{FF2B5EF4-FFF2-40B4-BE49-F238E27FC236}">
                <a16:creationId xmlns:a16="http://schemas.microsoft.com/office/drawing/2014/main" id="{2E4350D9-9CC2-18E2-7F0B-9DFDC1038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1" y="3429001"/>
            <a:ext cx="12192000" cy="3429000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54EF8C1F-D6F6-29B7-AF3D-1467EB764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54255A-1AAE-D121-DA2F-E54A48A4122F}"/>
              </a:ext>
            </a:extLst>
          </p:cNvPr>
          <p:cNvSpPr/>
          <p:nvPr userDrawn="1"/>
        </p:nvSpPr>
        <p:spPr>
          <a:xfrm>
            <a:off x="0" y="3765991"/>
            <a:ext cx="309282" cy="362017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108D09E-A567-8537-26B2-2B946235F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81" y="3777231"/>
            <a:ext cx="10693399" cy="123994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8D0E1A-97CD-2F8F-A1AD-97D89881DF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837B1CB-A036-E3AE-A356-3B35B52701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  <p:pic>
        <p:nvPicPr>
          <p:cNvPr id="14" name="Picture 13" descr="A logo with text on it&#10;&#10;AI-generated content may be incorrect.">
            <a:extLst>
              <a:ext uri="{FF2B5EF4-FFF2-40B4-BE49-F238E27FC236}">
                <a16:creationId xmlns:a16="http://schemas.microsoft.com/office/drawing/2014/main" id="{BBDFA9CD-17FC-0AF5-22F9-56B135B15F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4" y="135609"/>
            <a:ext cx="3099081" cy="131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6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ridge over water with grass and grass&#10;&#10;AI-generated content may be incorrect.">
            <a:extLst>
              <a:ext uri="{FF2B5EF4-FFF2-40B4-BE49-F238E27FC236}">
                <a16:creationId xmlns:a16="http://schemas.microsoft.com/office/drawing/2014/main" id="{1106CAD2-A44C-6F95-E058-14527AC7C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9146" y="3910361"/>
            <a:ext cx="12201146" cy="2947639"/>
          </a:xfrm>
          <a:prstGeom prst="rect">
            <a:avLst/>
          </a:prstGeom>
          <a:solidFill>
            <a:schemeClr val="bg1">
              <a:alpha val="8034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19A3FA57-7955-1119-67FF-652F7B70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40" y="4437426"/>
            <a:ext cx="10693399" cy="1239947"/>
          </a:xfrm>
        </p:spPr>
        <p:txBody>
          <a:bodyPr rtlCol="0">
            <a:normAutofit/>
          </a:bodyPr>
          <a:lstStyle>
            <a:lvl1pPr>
              <a:lnSpc>
                <a:spcPts val="4700"/>
              </a:lnSpc>
              <a:defRPr sz="4400">
                <a:solidFill>
                  <a:srgbClr val="1D3360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892C8A-82A3-6C60-8F78-7911FE780DF7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201795-9A07-0C1B-DCA8-4827A5E6CA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44417" y="6417860"/>
            <a:ext cx="2951690" cy="365125"/>
          </a:xfr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638EC-31A6-D251-0946-967B165852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rgbClr val="1D3360"/>
                </a:solidFill>
              </a:defRPr>
            </a:lvl1pPr>
          </a:lstStyle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623E1F8F-3852-5AA1-1CED-3F10D15FB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35" y="5932413"/>
            <a:ext cx="2001348" cy="84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9053BF8-D4C8-347F-8942-A2B1C92A328B}"/>
              </a:ext>
            </a:extLst>
          </p:cNvPr>
          <p:cNvSpPr/>
          <p:nvPr userDrawn="1"/>
        </p:nvSpPr>
        <p:spPr>
          <a:xfrm>
            <a:off x="-9144" y="5973655"/>
            <a:ext cx="12201144" cy="888410"/>
          </a:xfrm>
          <a:prstGeom prst="rect">
            <a:avLst/>
          </a:prstGeom>
          <a:solidFill>
            <a:srgbClr val="1D33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618F1A-81BD-A472-5E1F-6006F17E5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75319"/>
            <a:ext cx="10693399" cy="123994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8F438-8259-78CF-7F6E-C1B257F3B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016" y="2010824"/>
            <a:ext cx="10693400" cy="38581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C7083-46D8-0D85-809C-2FF79283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2523" y="6417860"/>
            <a:ext cx="3183584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l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pPr rtl="0"/>
            <a:r>
              <a:rPr lang="es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2B572-3EAA-5B3D-5830-C09980DCA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1836" y="6470396"/>
            <a:ext cx="661755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ctr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0F37D-DA3B-AD5A-4701-B8F974532CEF}"/>
              </a:ext>
            </a:extLst>
          </p:cNvPr>
          <p:cNvSpPr/>
          <p:nvPr userDrawn="1"/>
        </p:nvSpPr>
        <p:spPr>
          <a:xfrm>
            <a:off x="0" y="684463"/>
            <a:ext cx="309282" cy="362017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4" name="Picture 3" descr="A black and white logo with white text&#10;&#10;AI-generated content may be incorrect.">
            <a:extLst>
              <a:ext uri="{FF2B5EF4-FFF2-40B4-BE49-F238E27FC236}">
                <a16:creationId xmlns:a16="http://schemas.microsoft.com/office/drawing/2014/main" id="{3F05034E-6094-49D2-9D06-793F61B8B13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7986" y="6086386"/>
            <a:ext cx="1319379" cy="591758"/>
          </a:xfrm>
          <a:prstGeom prst="rect">
            <a:avLst/>
          </a:prstGeom>
        </p:spPr>
      </p:pic>
      <p:pic>
        <p:nvPicPr>
          <p:cNvPr id="12" name="Picture 11" descr="A logo with a boat in the middle&#10;&#10;AI-generated content may be incorrect.">
            <a:extLst>
              <a:ext uri="{FF2B5EF4-FFF2-40B4-BE49-F238E27FC236}">
                <a16:creationId xmlns:a16="http://schemas.microsoft.com/office/drawing/2014/main" id="{F4429439-259D-9B31-3203-860B3B68CD0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35" y="6063978"/>
            <a:ext cx="1668606" cy="7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9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6" r:id="rId2"/>
    <p:sldLayoutId id="2147483687" r:id="rId3"/>
    <p:sldLayoutId id="2147483667" r:id="rId4"/>
    <p:sldLayoutId id="2147483668" r:id="rId5"/>
    <p:sldLayoutId id="2147483669" r:id="rId6"/>
    <p:sldLayoutId id="2147483651" r:id="rId7"/>
    <p:sldLayoutId id="2147483665" r:id="rId8"/>
    <p:sldLayoutId id="2147483664" r:id="rId9"/>
    <p:sldLayoutId id="2147483662" r:id="rId10"/>
    <p:sldLayoutId id="2147483663" r:id="rId11"/>
    <p:sldLayoutId id="2147483688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hf hdr="0" dt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600" kern="1200" spc="-30" baseline="0">
          <a:solidFill>
            <a:srgbClr val="202F5E"/>
          </a:solidFill>
          <a:latin typeface="Avenir 85 Heavy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3000"/>
        </a:lnSpc>
        <a:spcBef>
          <a:spcPts val="1500"/>
        </a:spcBef>
        <a:buClr>
          <a:srgbClr val="A2CF5F"/>
        </a:buClr>
        <a:buFont typeface="Wingdings" panose="05000000000000000000" pitchFamily="2" charset="2"/>
        <a:buChar char="§"/>
        <a:defRPr sz="28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600"/>
        </a:lnSpc>
        <a:spcBef>
          <a:spcPts val="1200"/>
        </a:spcBef>
        <a:buClr>
          <a:srgbClr val="41B048"/>
        </a:buClr>
        <a:buFont typeface="Arial" panose="020B0604020202020204" pitchFamily="34" charset="0"/>
        <a:buChar char="•"/>
        <a:defRPr sz="24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200"/>
        </a:lnSpc>
        <a:spcBef>
          <a:spcPts val="1200"/>
        </a:spcBef>
        <a:buClr>
          <a:srgbClr val="3B479D"/>
        </a:buClr>
        <a:buSzPct val="75000"/>
        <a:buFont typeface="Courier New" panose="02070309020205020404" pitchFamily="49" charset="0"/>
        <a:buChar char="o"/>
        <a:defRPr sz="20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000"/>
        </a:lnSpc>
        <a:spcBef>
          <a:spcPts val="1000"/>
        </a:spcBef>
        <a:buFont typeface="Arial" panose="020B0604020202020204" pitchFamily="34" charset="0"/>
        <a:buChar char="•"/>
        <a:defRPr sz="18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000"/>
        </a:lnSpc>
        <a:spcBef>
          <a:spcPts val="1000"/>
        </a:spcBef>
        <a:buFont typeface="Arial" panose="020B0604020202020204" pitchFamily="34" charset="0"/>
        <a:buChar char="•"/>
        <a:defRPr sz="18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9053BF8-D4C8-347F-8942-A2B1C92A328B}"/>
              </a:ext>
            </a:extLst>
          </p:cNvPr>
          <p:cNvSpPr/>
          <p:nvPr userDrawn="1"/>
        </p:nvSpPr>
        <p:spPr>
          <a:xfrm>
            <a:off x="-9144" y="5973655"/>
            <a:ext cx="12201144" cy="888410"/>
          </a:xfrm>
          <a:prstGeom prst="rect">
            <a:avLst/>
          </a:prstGeom>
          <a:solidFill>
            <a:srgbClr val="1D33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618F1A-81BD-A472-5E1F-6006F17E5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75319"/>
            <a:ext cx="10693399" cy="123994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8F438-8259-78CF-7F6E-C1B257F3B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016" y="2010824"/>
            <a:ext cx="10693400" cy="38581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2B572-3EAA-5B3D-5830-C09980DCA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1836" y="6470396"/>
            <a:ext cx="661755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ctr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pPr rtl="0"/>
            <a:fld id="{144AECFC-B3FD-4B2F-AC65-82A7E7A91D8D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0F37D-DA3B-AD5A-4701-B8F974532CEF}"/>
              </a:ext>
            </a:extLst>
          </p:cNvPr>
          <p:cNvSpPr/>
          <p:nvPr userDrawn="1"/>
        </p:nvSpPr>
        <p:spPr>
          <a:xfrm>
            <a:off x="0" y="684463"/>
            <a:ext cx="309282" cy="362017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4" name="Picture 3" descr="A black and white logo with white text&#10;&#10;AI-generated content may be incorrect.">
            <a:extLst>
              <a:ext uri="{FF2B5EF4-FFF2-40B4-BE49-F238E27FC236}">
                <a16:creationId xmlns:a16="http://schemas.microsoft.com/office/drawing/2014/main" id="{3F05034E-6094-49D2-9D06-793F61B8B13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7986" y="6086386"/>
            <a:ext cx="1319379" cy="591758"/>
          </a:xfrm>
          <a:prstGeom prst="rect">
            <a:avLst/>
          </a:prstGeom>
        </p:spPr>
      </p:pic>
      <p:pic>
        <p:nvPicPr>
          <p:cNvPr id="12" name="Picture 11" descr="A logo with a boat in the middle&#10;&#10;AI-generated content may be incorrect.">
            <a:extLst>
              <a:ext uri="{FF2B5EF4-FFF2-40B4-BE49-F238E27FC236}">
                <a16:creationId xmlns:a16="http://schemas.microsoft.com/office/drawing/2014/main" id="{F4429439-259D-9B31-3203-860B3B68CD0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35" y="6063978"/>
            <a:ext cx="1668606" cy="7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0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hf hdr="0" dt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600" kern="1200" spc="-30" baseline="0">
          <a:solidFill>
            <a:srgbClr val="202F5E"/>
          </a:solidFill>
          <a:latin typeface="Avenir 85 Heavy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3000"/>
        </a:lnSpc>
        <a:spcBef>
          <a:spcPts val="1500"/>
        </a:spcBef>
        <a:buClr>
          <a:srgbClr val="A2CF5F"/>
        </a:buClr>
        <a:buFont typeface="Wingdings" panose="05000000000000000000" pitchFamily="2" charset="2"/>
        <a:buChar char="§"/>
        <a:defRPr sz="28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600"/>
        </a:lnSpc>
        <a:spcBef>
          <a:spcPts val="1200"/>
        </a:spcBef>
        <a:buClr>
          <a:srgbClr val="41B048"/>
        </a:buClr>
        <a:buFont typeface="Arial" panose="020B0604020202020204" pitchFamily="34" charset="0"/>
        <a:buChar char="•"/>
        <a:defRPr sz="24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200"/>
        </a:lnSpc>
        <a:spcBef>
          <a:spcPts val="1200"/>
        </a:spcBef>
        <a:buClr>
          <a:srgbClr val="3B479D"/>
        </a:buClr>
        <a:buSzPct val="75000"/>
        <a:buFont typeface="Courier New" panose="02070309020205020404" pitchFamily="49" charset="0"/>
        <a:buChar char="o"/>
        <a:defRPr sz="20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000"/>
        </a:lnSpc>
        <a:spcBef>
          <a:spcPts val="1000"/>
        </a:spcBef>
        <a:buFont typeface="Arial" panose="020B0604020202020204" pitchFamily="34" charset="0"/>
        <a:buChar char="•"/>
        <a:defRPr sz="18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000"/>
        </a:lnSpc>
        <a:spcBef>
          <a:spcPts val="1000"/>
        </a:spcBef>
        <a:buFont typeface="Arial" panose="020B0604020202020204" pitchFamily="34" charset="0"/>
        <a:buChar char="•"/>
        <a:defRPr sz="18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0A2D4-C7EF-F236-D679-2EEF29993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18" y="630238"/>
            <a:ext cx="10919361" cy="1144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0C7DC-A331-AD73-7196-6DF7C617A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319" y="1825625"/>
            <a:ext cx="109193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08DFC-E865-F064-73F5-375C3AE0F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1247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pPr rtl="0"/>
            <a:r>
              <a:rPr lang="es"/>
              <a:t>May 14,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7DEED-838B-2C3F-67B6-BABCC627D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2FA4A-4BC4-783A-1650-AA1936F5C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2479" y="136526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rtl="0"/>
            <a:fld id="{F45E3FE9-B27F-7845-814A-B37BF1020CEF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9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commuterchoice@mdot.state.md.u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KeyBridge-BidderInterest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9E62A-34A5-0DF0-01BE-C22B868B29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>
              <a:lnSpc>
                <a:spcPts val="4200"/>
              </a:lnSpc>
            </a:pPr>
            <a:r>
              <a:rPr lang="es" sz="4800" b="1">
                <a:latin typeface="Avenir 85 Heavy"/>
              </a:rPr>
              <a:t>Actualización Virtual para la Comunidad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90C98B6-9474-B3F5-E73D-D442021FED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"/>
              <a:t>Diciembre 16 de 2025</a:t>
            </a:r>
          </a:p>
        </p:txBody>
      </p:sp>
    </p:spTree>
    <p:extLst>
      <p:ext uri="{BB962C8B-B14F-4D97-AF65-F5344CB8AC3E}">
        <p14:creationId xmlns:p14="http://schemas.microsoft.com/office/powerpoint/2010/main" val="422503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EA6C5-5346-2878-F61D-3736F2BDF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Meta: aliviar el impacto en los pasajeros regulares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4B5C9-ECC5-3F37-7DD9-1ACF9AA0B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0" indent="0" rtl="0">
              <a:buNone/>
            </a:pPr>
            <a:r>
              <a:rPr lang="es" sz="2800" b="1" dirty="0"/>
              <a:t>Ayudar a los viajeros tras el colapso del puente FSK:</a:t>
            </a:r>
          </a:p>
          <a:p>
            <a:pPr rtl="0"/>
            <a:r>
              <a:rPr lang="es" sz="2800" dirty="0"/>
              <a:t>Proporcionar la mejor información posible en tiempo real. </a:t>
            </a:r>
          </a:p>
          <a:p>
            <a:pPr rtl="0"/>
            <a:r>
              <a:rPr lang="es" sz="2800" dirty="0"/>
              <a:t>Adaptar el funcionamiento del transporte.</a:t>
            </a:r>
          </a:p>
          <a:p>
            <a:pPr rtl="0"/>
            <a:r>
              <a:rPr lang="es" sz="2800" dirty="0"/>
              <a:t>Ofrecer nuevas opciones de viaje. </a:t>
            </a:r>
          </a:p>
          <a:p>
            <a:pPr marL="0" indent="0" rtl="0">
              <a:buNone/>
            </a:pPr>
            <a:endParaRPr lang="en-US" sz="2800" dirty="0"/>
          </a:p>
          <a:p>
            <a:pPr marL="0" indent="0" rtl="0">
              <a:buNone/>
            </a:pPr>
            <a:r>
              <a:rPr lang="es" sz="2800" b="1" dirty="0"/>
              <a:t>Ofrecer mejores beneficios cuantificables:</a:t>
            </a:r>
          </a:p>
          <a:p>
            <a:pPr rtl="0"/>
            <a:r>
              <a:rPr lang="es" sz="2800" dirty="0"/>
              <a:t>Reducir la congestión vehicular.</a:t>
            </a:r>
          </a:p>
          <a:p>
            <a:pPr rtl="0"/>
            <a:r>
              <a:rPr lang="es" sz="2800" dirty="0"/>
              <a:t>Aumentar la comodidad. </a:t>
            </a:r>
          </a:p>
          <a:p>
            <a:pPr rtl="0"/>
            <a:r>
              <a:rPr lang="es" sz="2800" dirty="0"/>
              <a:t>Minimizar el impacto en las comunidades locales.</a:t>
            </a:r>
          </a:p>
        </p:txBody>
      </p:sp>
    </p:spTree>
    <p:extLst>
      <p:ext uri="{BB962C8B-B14F-4D97-AF65-F5344CB8AC3E}">
        <p14:creationId xmlns:p14="http://schemas.microsoft.com/office/powerpoint/2010/main" val="1564721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443A-DEAE-4B0E-25F8-309F24BC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19" y="414503"/>
            <a:ext cx="10919361" cy="1144588"/>
          </a:xfrm>
        </p:spPr>
        <p:txBody>
          <a:bodyPr rtlCol="0"/>
          <a:lstStyle/>
          <a:p>
            <a:pPr rtl="0"/>
            <a:r>
              <a:rPr lang="es" dirty="0"/>
              <a:t>Ofertas de movilidad relacionadas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A5CD7-BE7E-9856-AD47-0EC0880D0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320" y="1616620"/>
            <a:ext cx="10919360" cy="4351338"/>
          </a:xfrm>
        </p:spPr>
        <p:txBody>
          <a:bodyPr rtlCol="0">
            <a:normAutofit/>
          </a:bodyPr>
          <a:lstStyle/>
          <a:p>
            <a:pPr rtl="0"/>
            <a:r>
              <a:rPr lang="es" sz="2800" dirty="0"/>
              <a:t>Beneficios gratuitos para pasajeros regulares de </a:t>
            </a:r>
            <a:r>
              <a:rPr lang="es" sz="2800" b="1" dirty="0"/>
              <a:t>Commuter Choice Maryland</a:t>
            </a:r>
            <a:r>
              <a:rPr lang="es" sz="2800" dirty="0"/>
              <a:t> (recursos e incentivos).</a:t>
            </a:r>
          </a:p>
          <a:p>
            <a:pPr rtl="0"/>
            <a:r>
              <a:rPr lang="es" sz="2800" dirty="0"/>
              <a:t>La </a:t>
            </a:r>
            <a:r>
              <a:rPr lang="es" sz="2800" b="1" dirty="0"/>
              <a:t>Aplicación Transit Royale</a:t>
            </a:r>
            <a:r>
              <a:rPr lang="es" sz="2800" dirty="0"/>
              <a:t> proporciona información en tiempo real sobre los horarios de llegada de los distintos medios de transporte.</a:t>
            </a:r>
          </a:p>
          <a:p>
            <a:pPr rtl="0"/>
            <a:r>
              <a:rPr lang="es" sz="2800" dirty="0"/>
              <a:t>El sitio web </a:t>
            </a:r>
            <a:r>
              <a:rPr lang="es" sz="2800" b="1" dirty="0"/>
              <a:t>CHART Travel Time </a:t>
            </a:r>
            <a:r>
              <a:rPr lang="es" sz="2800" dirty="0"/>
              <a:t>muestra rutas y tiempos de viaje.</a:t>
            </a:r>
          </a:p>
          <a:p>
            <a:pPr rtl="0"/>
            <a:r>
              <a:rPr lang="es" sz="2800" b="1" dirty="0"/>
              <a:t>Mejoras en la señalización y la sincronización</a:t>
            </a:r>
            <a:r>
              <a:rPr lang="es" sz="2800" dirty="0"/>
              <a:t> de 30 semáforos durante los primeros cinco meses tras el colapso del puente.</a:t>
            </a:r>
          </a:p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01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CC615-4493-B8F5-79DC-AC02ACF2D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60" y="808834"/>
            <a:ext cx="3670053" cy="1414638"/>
          </a:xfrm>
        </p:spPr>
        <p:txBody>
          <a:bodyPr rtlCol="0">
            <a:normAutofit fontScale="90000"/>
          </a:bodyPr>
          <a:lstStyle/>
          <a:p>
            <a:pPr rtl="0"/>
            <a:r>
              <a:rPr lang="es" sz="2400"/>
              <a:t>¡Programas y herramientas gratuitas de Commuter Choice Maryland!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F54E04-C140-90DE-5783-8046597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9060" y="2940576"/>
            <a:ext cx="3213787" cy="585787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" sz="20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baltimorecommutes.org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022E9-F3AF-215E-6329-BDB21A182706}"/>
              </a:ext>
            </a:extLst>
          </p:cNvPr>
          <p:cNvSpPr txBox="1"/>
          <p:nvPr/>
        </p:nvSpPr>
        <p:spPr>
          <a:xfrm>
            <a:off x="309060" y="2341862"/>
            <a:ext cx="3298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/>
              <a:t>Pasajeros regulares, pueden visitar: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5DA4A-F288-7E69-7BE9-2F50AF525B9B}"/>
              </a:ext>
            </a:extLst>
          </p:cNvPr>
          <p:cNvSpPr txBox="1"/>
          <p:nvPr/>
        </p:nvSpPr>
        <p:spPr>
          <a:xfrm>
            <a:off x="309060" y="4125077"/>
            <a:ext cx="3520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/>
              <a:t>Empleadores, pónganse en contacto con: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6CF077-6B81-38D0-ECC3-B74067D2F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9060" y="4804486"/>
            <a:ext cx="3670054" cy="585787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defRPr/>
            </a:pPr>
            <a:r>
              <a:rPr lang="es" sz="1600" b="1">
                <a:solidFill>
                  <a:schemeClr val="bg1"/>
                </a:solidFill>
                <a:hlinkClick r:id="rId3" tooltip="mailto:commuterchoice@mdot.state.md.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commuterchoice@mdot.state.md.us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ierstadt" panose="020B00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Programas para viajeros frecuentes del Departamento de Transporte de Maryland, incluyen Guaranteed Ride Home, Ridematching y el nuevo programa Ride Together Rewards. Para más información, visite Baltimorecommutes.org.">
            <a:extLst>
              <a:ext uri="{FF2B5EF4-FFF2-40B4-BE49-F238E27FC236}">
                <a16:creationId xmlns:a16="http://schemas.microsoft.com/office/drawing/2014/main" id="{6B6C22DE-0C68-6433-0CE8-4D0EFB4F17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9114" y="562422"/>
            <a:ext cx="8212886" cy="56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9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3E7D0-647C-78EB-9BD2-BC59C7CD3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952F0-F5EC-5023-809D-209943835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8129" y="1816487"/>
            <a:ext cx="10809800" cy="4751821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s" sz="1800"/>
              <a:t>El </a:t>
            </a:r>
            <a:r>
              <a:rPr lang="es" sz="1800" b="1"/>
              <a:t>nuevo Programa de Incentivos para el Transporte Público</a:t>
            </a:r>
            <a:r>
              <a:rPr lang="es" sz="1800"/>
              <a:t> del Departamento de Transporte de Maryland (MDOT, por sus siglas en inglés) facilita el uso del autobús y el tren en el área metropolitana de Baltimore con </a:t>
            </a:r>
            <a:r>
              <a:rPr lang="es" sz="1800" b="1"/>
              <a:t>dos nuevos incentivos</a:t>
            </a:r>
            <a:r>
              <a:rPr lang="es" sz="1800"/>
              <a:t>.</a:t>
            </a:r>
          </a:p>
          <a:p>
            <a:pPr lvl="1" rtl="0"/>
            <a:r>
              <a:rPr lang="es" sz="1400" b="1"/>
              <a:t>Incentivo para pasajeros regulares: </a:t>
            </a:r>
            <a:r>
              <a:rPr lang="es" sz="1400"/>
              <a:t>durante ciertos períodos promocionales, los nuevos usuarios del transporte público pueden descargar la aplicación móvil CharmPass y recibir pases de transporte públicos GRATIS.</a:t>
            </a:r>
          </a:p>
          <a:p>
            <a:pPr lvl="1" rtl="0"/>
            <a:r>
              <a:rPr lang="es" sz="1400" b="1"/>
              <a:t>Incentivo para empleadores: </a:t>
            </a:r>
            <a:r>
              <a:rPr lang="es" sz="1400"/>
              <a:t>los empleadores pueden recibir hasta $3,000 para comprar pases de transporte para sus empleados a través del programa FareShare.</a:t>
            </a:r>
          </a:p>
          <a:p>
            <a:pPr marL="255905" indent="-255905" rtl="0">
              <a:spcBef>
                <a:spcPts val="1200"/>
              </a:spcBef>
              <a:buFont typeface="Arial"/>
              <a:buChar char="•"/>
            </a:pPr>
            <a:r>
              <a:rPr lang="es" sz="1800">
                <a:latin typeface="Montserrat"/>
              </a:rPr>
              <a:t>Descubre una nueva forma de viajar de manera regular con el </a:t>
            </a:r>
            <a:r>
              <a:rPr lang="es" sz="1800" b="1">
                <a:latin typeface="Montserrat"/>
              </a:rPr>
              <a:t>Programa de Incentivos para el Uso Compartido de Furgonetas</a:t>
            </a:r>
            <a:r>
              <a:rPr lang="es" sz="1800">
                <a:latin typeface="Montserrat"/>
              </a:rPr>
              <a:t>.</a:t>
            </a:r>
          </a:p>
          <a:p>
            <a:pPr marL="713105" lvl="1" indent="-255905" rtl="0">
              <a:spcBef>
                <a:spcPts val="1200"/>
              </a:spcBef>
              <a:buFont typeface="Arial"/>
              <a:buChar char="•"/>
            </a:pPr>
            <a:r>
              <a:rPr lang="es" sz="1400">
                <a:latin typeface="Montserrat"/>
              </a:rPr>
              <a:t>Las furgonetas compartidas en la región de Baltimore ahora pueden acceder a un </a:t>
            </a:r>
            <a:r>
              <a:rPr lang="es" sz="1400" b="1">
                <a:latin typeface="Montserrat"/>
              </a:rPr>
              <a:t>incentivo mensual de $500 </a:t>
            </a:r>
            <a:r>
              <a:rPr lang="es" sz="1400">
                <a:latin typeface="Montserrat"/>
              </a:rPr>
              <a:t>a través del nuevo Programa de Incentivos para el Uso Compartido de Furgonetas de Baltimore. </a:t>
            </a:r>
          </a:p>
          <a:p>
            <a:pPr marL="255905" indent="-255905" rtl="0">
              <a:spcBef>
                <a:spcPts val="1200"/>
              </a:spcBef>
              <a:buFont typeface="Arial"/>
              <a:buChar char="•"/>
            </a:pPr>
            <a:r>
              <a:rPr lang="es" sz="1800">
                <a:latin typeface="Montserrat"/>
              </a:rPr>
              <a:t>Utilice el </a:t>
            </a:r>
            <a:r>
              <a:rPr lang="es" sz="1800" b="1">
                <a:latin typeface="Montserrat"/>
              </a:rPr>
              <a:t>Programa Incentivos para el Uso Compartido de Vehículos </a:t>
            </a:r>
            <a:r>
              <a:rPr lang="es" sz="1800">
                <a:latin typeface="Montserrat"/>
              </a:rPr>
              <a:t>para su viaje diario y gane recompensas durante los primeros 90 días.</a:t>
            </a:r>
          </a:p>
          <a:p>
            <a:pPr marL="713105" lvl="1" indent="-255905" rtl="0">
              <a:spcBef>
                <a:spcPts val="1200"/>
              </a:spcBef>
              <a:buFont typeface="Arial"/>
              <a:buChar char="•"/>
            </a:pPr>
            <a:r>
              <a:rPr lang="es" sz="1400">
                <a:latin typeface="Montserrat"/>
              </a:rPr>
              <a:t>Los empleados que comparten el vehículo para ir a trabajar en la región de Baltimore ahora califican para un </a:t>
            </a:r>
            <a:r>
              <a:rPr lang="es" sz="1400" b="1">
                <a:latin typeface="Montserrat"/>
              </a:rPr>
              <a:t>incentivo diario de $5 </a:t>
            </a:r>
            <a:r>
              <a:rPr lang="es" sz="1400">
                <a:latin typeface="Montserrat"/>
              </a:rPr>
              <a:t>durante un</a:t>
            </a:r>
            <a:r>
              <a:rPr lang="es" sz="1400" b="1">
                <a:latin typeface="Montserrat"/>
              </a:rPr>
              <a:t> período de incentivo especial de 90 días</a:t>
            </a:r>
            <a:r>
              <a:rPr lang="es" sz="1400">
                <a:latin typeface="Montserrat"/>
              </a:rPr>
              <a:t> a través del nuevo Programa de Viajes Compartidos de Baltimore Commutes.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6E024-F39A-6A2F-AC93-72052053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29" y="1015522"/>
            <a:ext cx="10919361" cy="800965"/>
          </a:xfrm>
        </p:spPr>
        <p:txBody>
          <a:bodyPr rtlCol="0" anchor="b">
            <a:noAutofit/>
          </a:bodyPr>
          <a:lstStyle/>
          <a:p>
            <a:pPr rtl="0"/>
            <a:r>
              <a:rPr lang="es" sz="2400">
                <a:latin typeface="Montserrat"/>
              </a:rPr>
              <a:t>Recompensas de Ride Together: Programa de Incentivos para el Transporte Público, Programa Incentivos para el Uso Compartido de Vehículos, Programa de Incentivos para el Uso Compartido de Furgonetas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CBA15C-6493-3314-A5F4-C0F97F92A4C1}"/>
              </a:ext>
            </a:extLst>
          </p:cNvPr>
          <p:cNvSpPr txBox="1"/>
          <p:nvPr/>
        </p:nvSpPr>
        <p:spPr>
          <a:xfrm>
            <a:off x="2302061" y="6198976"/>
            <a:ext cx="86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 b="1"/>
              <a:t>Visite: BaltimoreCommutes.org o mdot.maryland.gov/transitincentives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089920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D8079-FA7B-11AA-5D2D-069808F95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es" sz="2200"/>
              <a:t>Coordinación con la Oficina del Secretario (TSO), la Administración de Carreteras del Estado (SHA), la Administración de Tránsito de Maryland (MTA), la Autoridad de Transporte de Maryland (MDTA), jurisdicciones locales y empleadores asociados</a:t>
            </a:r>
          </a:p>
          <a:p>
            <a:pPr rtl="0"/>
            <a:r>
              <a:rPr lang="es" sz="2200"/>
              <a:t>Áreas en marcha:</a:t>
            </a:r>
          </a:p>
          <a:p>
            <a:pPr lvl="1" rtl="0"/>
            <a:r>
              <a:rPr lang="es" sz="2200"/>
              <a:t>Nuevos programas de incentivos para el transporte público.</a:t>
            </a:r>
          </a:p>
          <a:p>
            <a:pPr lvl="1" rtl="0"/>
            <a:r>
              <a:rPr lang="es" sz="2200"/>
              <a:t>Mejoras físicas en la infraestructura.</a:t>
            </a:r>
          </a:p>
          <a:p>
            <a:pPr lvl="1" rtl="0"/>
            <a:r>
              <a:rPr lang="es" sz="2200"/>
              <a:t>Beneficios específicos para el corredor vial.</a:t>
            </a:r>
          </a:p>
          <a:p>
            <a:pPr lvl="1" rtl="0"/>
            <a:r>
              <a:rPr lang="es" sz="2200"/>
              <a:t>Mayor compromiso con los empleadores.</a:t>
            </a:r>
          </a:p>
        </p:txBody>
      </p:sp>
      <p:pic>
        <p:nvPicPr>
          <p:cNvPr id="6" name="Picture 5" descr="Foto de un escudo de la 395 pintado en la carretera">
            <a:extLst>
              <a:ext uri="{FF2B5EF4-FFF2-40B4-BE49-F238E27FC236}">
                <a16:creationId xmlns:a16="http://schemas.microsoft.com/office/drawing/2014/main" id="{6BE1F71C-2258-CD81-AD87-5CE9F92F71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C25D0-C901-1B22-FD8F-B688ADDD0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18" y="623508"/>
            <a:ext cx="10919361" cy="1144588"/>
          </a:xfrm>
        </p:spPr>
        <p:txBody>
          <a:bodyPr rtlCol="0" anchor="b">
            <a:normAutofit/>
          </a:bodyPr>
          <a:lstStyle/>
          <a:p>
            <a:pPr rtl="0"/>
            <a:r>
              <a:rPr lang="es"/>
              <a:t>Esfuerzo continuo para identificar nuevas medidas</a:t>
            </a:r>
          </a:p>
        </p:txBody>
      </p:sp>
    </p:spTree>
    <p:extLst>
      <p:ext uri="{BB962C8B-B14F-4D97-AF65-F5344CB8AC3E}">
        <p14:creationId xmlns:p14="http://schemas.microsoft.com/office/powerpoint/2010/main" val="605382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EFAD3-4EB3-9C1C-EABF-C6304F8BA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808" y="1709358"/>
            <a:ext cx="8677655" cy="1144588"/>
          </a:xfrm>
        </p:spPr>
        <p:txBody>
          <a:bodyPr rtlCol="0">
            <a:normAutofit/>
          </a:bodyPr>
          <a:lstStyle/>
          <a:p>
            <a:pPr rtl="0"/>
            <a:r>
              <a:rPr lang="es"/>
              <a:t>¡Únase para mejorar los viajes diarios!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0E6456-9550-8DAB-854C-82A2C0831807}"/>
              </a:ext>
            </a:extLst>
          </p:cNvPr>
          <p:cNvSpPr txBox="1">
            <a:spLocks/>
          </p:cNvSpPr>
          <p:nvPr/>
        </p:nvSpPr>
        <p:spPr>
          <a:xfrm>
            <a:off x="1399032" y="4313363"/>
            <a:ext cx="9171431" cy="1144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 rtl="0"/>
            <a:r>
              <a:rPr lang="es" sz="3200"/>
              <a:t>Conexiones para pasajeros regulares</a:t>
            </a:r>
          </a:p>
          <a:p>
            <a:pPr algn="ctr" rtl="0"/>
            <a:r>
              <a:rPr lang="es" sz="3200"/>
              <a:t>tdm.commuterconnections.org/mwcog/</a:t>
            </a:r>
          </a:p>
        </p:txBody>
      </p:sp>
    </p:spTree>
    <p:extLst>
      <p:ext uri="{BB962C8B-B14F-4D97-AF65-F5344CB8AC3E}">
        <p14:creationId xmlns:p14="http://schemas.microsoft.com/office/powerpoint/2010/main" val="313497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EFC0B-7115-6165-881C-82A618F2F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50DA9-1317-540E-E297-B78A70CB2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 anchorCtr="0">
            <a:noAutofit/>
          </a:bodyPr>
          <a:lstStyle/>
          <a:p>
            <a:pPr rtl="0"/>
            <a:r>
              <a:rPr lang="es" b="1"/>
              <a:t>Avance en la reconstrucción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A1F7D-8D25-5BFD-2F13-FDA17F0EB2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AECFC-B3FD-4B2F-AC65-82A7E7A91D8D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55" pitchFamily="50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55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16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6B510-F542-0EC1-B33A-43FB902E3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601B7-C7D3-4AB0-C1DE-7535BD136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 anchor="t">
            <a:normAutofit/>
          </a:bodyPr>
          <a:lstStyle/>
          <a:p>
            <a:pPr rtl="0">
              <a:spcAft>
                <a:spcPts val="600"/>
              </a:spcAft>
            </a:pPr>
            <a:fld id="{144AECFC-B3FD-4B2F-AC65-82A7E7A91D8D}" type="slidenum">
              <a:rPr lang="en-US" smtClean="0"/>
              <a:pPr rtl="0"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1D0CE-F8E2-5A9C-EF51-5A15B430B1B9}"/>
              </a:ext>
            </a:extLst>
          </p:cNvPr>
          <p:cNvSpPr txBox="1"/>
          <p:nvPr/>
        </p:nvSpPr>
        <p:spPr>
          <a:xfrm>
            <a:off x="4496588" y="5625551"/>
            <a:ext cx="3198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" sz="1600" b="1">
                <a:solidFill>
                  <a:srgbClr val="1D3360"/>
                </a:solidFill>
                <a:latin typeface="Avenir 55"/>
              </a:rPr>
              <a:t>*EL CRONOGRAMA ESTÁ SUJETO A CAMBIOS</a:t>
            </a:r>
          </a:p>
        </p:txBody>
      </p:sp>
      <p:pic>
        <p:nvPicPr>
          <p:cNvPr id="3" name="Picture 2" descr="Un diagrama de las actividades de preconstrucción y construcción de la reconstrucción del Key Bridge propuesta. Para una cronología detallada, visite https: //keybridgerebuild.com/construction/.">
            <a:extLst>
              <a:ext uri="{FF2B5EF4-FFF2-40B4-BE49-F238E27FC236}">
                <a16:creationId xmlns:a16="http://schemas.microsoft.com/office/drawing/2014/main" id="{F6116BA3-2355-ED93-25FA-79BCF8328E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10" y="0"/>
            <a:ext cx="1086358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39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046B0-3B94-E8B3-F42A-523DCEA07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B53931B-294D-EAE9-3A83-29EDBD449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26160"/>
            <a:ext cx="10693399" cy="720862"/>
          </a:xfrm>
        </p:spPr>
        <p:txBody>
          <a:bodyPr rtlCol="0"/>
          <a:lstStyle/>
          <a:p>
            <a:pPr rtl="0"/>
            <a:r>
              <a:rPr lang="es">
                <a:latin typeface="Avenir 85 Heavy"/>
              </a:rPr>
              <a:t>Sección típica de la carretera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C412D-181F-F305-047B-E2952189B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7F096-FC3A-F893-2EEB-4F3248582703}"/>
              </a:ext>
            </a:extLst>
          </p:cNvPr>
          <p:cNvSpPr txBox="1"/>
          <p:nvPr/>
        </p:nvSpPr>
        <p:spPr>
          <a:xfrm>
            <a:off x="7991987" y="626159"/>
            <a:ext cx="3988259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rtl="0">
              <a:buClr>
                <a:srgbClr val="A2CD60"/>
              </a:buClr>
              <a:buFont typeface="Wingdings"/>
              <a:buChar char="§"/>
            </a:pPr>
            <a:r>
              <a:rPr lang="es" dirty="0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La carretera tiene </a:t>
            </a:r>
            <a:r>
              <a:rPr lang="es" b="1" dirty="0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dos carriles de 12 pies en cada dirección</a:t>
            </a:r>
            <a:r>
              <a:rPr lang="es" dirty="0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, con un </a:t>
            </a:r>
            <a:r>
              <a:rPr lang="es" b="1" dirty="0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acotamiento exterior de 10 pies</a:t>
            </a:r>
            <a:r>
              <a:rPr lang="es" dirty="0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 y un </a:t>
            </a:r>
            <a:r>
              <a:rPr lang="es" b="1" dirty="0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acotamiento interior de 4 pies</a:t>
            </a:r>
            <a:r>
              <a:rPr lang="es" dirty="0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, lo que cumple con los </a:t>
            </a:r>
            <a:r>
              <a:rPr lang="es" b="1" dirty="0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estándares de las carreteras interestatales</a:t>
            </a:r>
            <a:r>
              <a:rPr lang="es" dirty="0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.</a:t>
            </a:r>
            <a:endParaRPr lang="en-US" sz="2000" dirty="0">
              <a:solidFill>
                <a:srgbClr val="000000"/>
              </a:solidFill>
              <a:latin typeface="Avenir 55"/>
              <a:ea typeface="+mn-lt"/>
              <a:cs typeface="+mn-lt"/>
            </a:endParaRPr>
          </a:p>
          <a:p>
            <a:pPr marL="285750" indent="-285750" rtl="0">
              <a:buClr>
                <a:srgbClr val="A2CD60"/>
              </a:buClr>
              <a:buFont typeface="Wingdings"/>
              <a:buChar char="§"/>
            </a:pPr>
            <a:endParaRPr lang="en-US" dirty="0">
              <a:latin typeface="Avenir 55"/>
            </a:endParaRPr>
          </a:p>
          <a:p>
            <a:pPr marL="285750" indent="-285750" rtl="0">
              <a:buClr>
                <a:srgbClr val="A2CD60"/>
              </a:buClr>
              <a:buFont typeface="Wingdings"/>
              <a:buChar char="§"/>
            </a:pPr>
            <a:r>
              <a:rPr lang="es" dirty="0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A lo largo de cada lado del tramo atirantado se dispone una </a:t>
            </a:r>
            <a:r>
              <a:rPr lang="es" b="1" dirty="0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pasarela de mantenimiento de 5 pies</a:t>
            </a:r>
            <a:r>
              <a:rPr lang="es" dirty="0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, con los cables alejados del tráfico para </a:t>
            </a:r>
            <a:r>
              <a:rPr lang="es" b="1" dirty="0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mayor seguridad y una mejor estabilidad frente al viento</a:t>
            </a:r>
            <a:r>
              <a:rPr lang="es" dirty="0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.</a:t>
            </a:r>
            <a:endParaRPr lang="en-US" sz="2000" dirty="0">
              <a:latin typeface="Avenir 55"/>
            </a:endParaRPr>
          </a:p>
          <a:p>
            <a:pPr marL="285750" indent="-285750" rtl="0">
              <a:buClr>
                <a:srgbClr val="A2CD60"/>
              </a:buClr>
              <a:buFont typeface="Wingdings"/>
              <a:buChar char="§"/>
            </a:pPr>
            <a:endParaRPr lang="en-US" dirty="0">
              <a:latin typeface="Avenir 55"/>
            </a:endParaRPr>
          </a:p>
          <a:p>
            <a:pPr marL="285750" indent="-285750" rtl="0">
              <a:buClr>
                <a:srgbClr val="A2CD60"/>
              </a:buClr>
              <a:buFont typeface="Wingdings"/>
              <a:buChar char="§"/>
            </a:pPr>
            <a:r>
              <a:rPr lang="es" dirty="0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Las</a:t>
            </a:r>
            <a:r>
              <a:rPr lang="es" b="1" dirty="0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 barreras tienen una altura de 42 pulgadas</a:t>
            </a:r>
            <a:r>
              <a:rPr lang="es" dirty="0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 para cumplir con las normas de seguridad vigentes.</a:t>
            </a:r>
            <a:endParaRPr lang="en-US" sz="2000" dirty="0"/>
          </a:p>
        </p:txBody>
      </p:sp>
      <p:pic>
        <p:nvPicPr>
          <p:cNvPr id="3" name="Picture 2" descr="Representación de la reconstrucción del Key Bridge propuesta con cuatro carriles, acotamientos y barreras de tráfico.">
            <a:extLst>
              <a:ext uri="{FF2B5EF4-FFF2-40B4-BE49-F238E27FC236}">
                <a16:creationId xmlns:a16="http://schemas.microsoft.com/office/drawing/2014/main" id="{CF6934DE-4F00-64CE-F0D4-0868CFF36A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775" y="1347023"/>
            <a:ext cx="7065047" cy="438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87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75E8E-584D-C929-36EE-1AD61A3BF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5992398-B552-354A-D2E8-E22656BD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26160"/>
            <a:ext cx="10693399" cy="720862"/>
          </a:xfrm>
        </p:spPr>
        <p:txBody>
          <a:bodyPr rtlCol="0"/>
          <a:lstStyle/>
          <a:p>
            <a:pPr rtl="0"/>
            <a:r>
              <a:rPr lang="es">
                <a:latin typeface="Avenir 85 Heavy"/>
              </a:rPr>
              <a:t>Puente atirantado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192C2-3326-7C0A-3F09-9EB463916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83BBBA-A4B4-F834-2F5B-7697692D348A}"/>
              </a:ext>
            </a:extLst>
          </p:cNvPr>
          <p:cNvSpPr txBox="1"/>
          <p:nvPr/>
        </p:nvSpPr>
        <p:spPr>
          <a:xfrm>
            <a:off x="8176461" y="529812"/>
            <a:ext cx="3732003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rtl="0">
              <a:buClr>
                <a:srgbClr val="A2CD60"/>
              </a:buClr>
              <a:buFont typeface="Wingdings"/>
              <a:buChar char="§"/>
            </a:pPr>
            <a:r>
              <a:rPr lang="es" sz="1700" dirty="0">
                <a:latin typeface="Avenir 55"/>
              </a:rPr>
              <a:t>El puente atirantado tiene </a:t>
            </a:r>
            <a:r>
              <a:rPr lang="es" sz="1700" b="1" dirty="0">
                <a:latin typeface="Avenir 55"/>
              </a:rPr>
              <a:t>3,365 pies de largo</a:t>
            </a:r>
            <a:r>
              <a:rPr lang="es" sz="1700" dirty="0">
                <a:latin typeface="Avenir 55"/>
              </a:rPr>
              <a:t> y está sostenido por </a:t>
            </a:r>
            <a:r>
              <a:rPr lang="es" sz="1700" b="1" dirty="0">
                <a:latin typeface="Avenir 55"/>
              </a:rPr>
              <a:t>seis pilares</a:t>
            </a:r>
            <a:r>
              <a:rPr lang="es" sz="1700" dirty="0">
                <a:latin typeface="Avenir 55"/>
              </a:rPr>
              <a:t>, incluidas las dos pilonas principales.</a:t>
            </a:r>
            <a:endParaRPr lang="en-US" sz="1700" dirty="0"/>
          </a:p>
          <a:p>
            <a:pPr marL="285750" indent="-285750" rtl="0">
              <a:buClr>
                <a:srgbClr val="A2CD60"/>
              </a:buClr>
              <a:buFont typeface="Wingdings"/>
              <a:buChar char="§"/>
            </a:pPr>
            <a:endParaRPr lang="en-US" sz="1700" dirty="0">
              <a:latin typeface="Avenir 55"/>
            </a:endParaRPr>
          </a:p>
          <a:p>
            <a:pPr marL="285750" indent="-285750" rtl="0">
              <a:buClr>
                <a:srgbClr val="A2CD60"/>
              </a:buClr>
              <a:buFont typeface="Wingdings"/>
              <a:buChar char="§"/>
            </a:pPr>
            <a:r>
              <a:rPr lang="es" sz="1700" dirty="0">
                <a:latin typeface="Avenir 55"/>
              </a:rPr>
              <a:t>El </a:t>
            </a:r>
            <a:r>
              <a:rPr lang="es" sz="1700" b="1" dirty="0">
                <a:latin typeface="Avenir 55"/>
              </a:rPr>
              <a:t>tramo principal de 1,665 pies</a:t>
            </a:r>
            <a:r>
              <a:rPr lang="es" sz="1700" dirty="0">
                <a:latin typeface="Avenir 55"/>
              </a:rPr>
              <a:t> es el </a:t>
            </a:r>
            <a:r>
              <a:rPr lang="es" sz="1700" b="1" dirty="0">
                <a:latin typeface="Avenir 55"/>
              </a:rPr>
              <a:t>tramo atirantado más largo de los Estados Unidos</a:t>
            </a:r>
            <a:r>
              <a:rPr lang="es" sz="1700" dirty="0">
                <a:latin typeface="Avenir 55"/>
              </a:rPr>
              <a:t> y ofrece una altura libre de </a:t>
            </a:r>
            <a:r>
              <a:rPr lang="es" sz="1700" b="1" dirty="0">
                <a:latin typeface="Avenir 55"/>
              </a:rPr>
              <a:t>230 pies</a:t>
            </a:r>
            <a:r>
              <a:rPr lang="es" sz="1700" dirty="0">
                <a:latin typeface="Avenir 55"/>
              </a:rPr>
              <a:t> para el tráfico marítimo. </a:t>
            </a:r>
            <a:br>
              <a:rPr lang="en-US" sz="1700" dirty="0">
                <a:latin typeface="Avenir 55"/>
              </a:rPr>
            </a:br>
            <a:endParaRPr lang="en-US" sz="1700" dirty="0">
              <a:latin typeface="Avenir 55"/>
            </a:endParaRPr>
          </a:p>
          <a:p>
            <a:pPr marL="285750" indent="-285750" rtl="0">
              <a:buClr>
                <a:srgbClr val="A2CD60"/>
              </a:buClr>
              <a:buFont typeface="Wingdings"/>
              <a:buChar char="§"/>
            </a:pPr>
            <a:r>
              <a:rPr lang="es" sz="1700" dirty="0">
                <a:latin typeface="Avenir 55"/>
              </a:rPr>
              <a:t>El puente está sostenido por </a:t>
            </a:r>
            <a:r>
              <a:rPr lang="es" sz="1700" b="1" dirty="0">
                <a:latin typeface="Avenir 55"/>
              </a:rPr>
              <a:t>144 cables</a:t>
            </a:r>
            <a:r>
              <a:rPr lang="es" sz="1700" dirty="0">
                <a:latin typeface="Avenir 55"/>
              </a:rPr>
              <a:t>, que distribuyen de manera uniforme el peso de la plataforma.</a:t>
            </a:r>
          </a:p>
          <a:p>
            <a:pPr marL="285750" indent="-285750" rtl="0">
              <a:buClr>
                <a:srgbClr val="A2CD60"/>
              </a:buClr>
              <a:buFont typeface="Wingdings"/>
              <a:buChar char="§"/>
            </a:pPr>
            <a:endParaRPr lang="en-US" sz="1700" dirty="0">
              <a:latin typeface="Avenir 55"/>
              <a:ea typeface="+mn-lt"/>
              <a:cs typeface="+mn-lt"/>
            </a:endParaRPr>
          </a:p>
          <a:p>
            <a:pPr marL="285750" indent="-285750" rtl="0">
              <a:buClr>
                <a:srgbClr val="A2CD60"/>
              </a:buClr>
              <a:buFont typeface="Wingdings"/>
              <a:buChar char="§"/>
            </a:pPr>
            <a:r>
              <a:rPr lang="es" sz="1700" dirty="0">
                <a:ea typeface="+mn-lt"/>
                <a:cs typeface="+mn-lt"/>
              </a:rPr>
              <a:t>Cada torre pilona se eleva a más de </a:t>
            </a:r>
            <a:r>
              <a:rPr lang="es" sz="1700" b="1" dirty="0">
                <a:ea typeface="+mn-lt"/>
                <a:cs typeface="+mn-lt"/>
              </a:rPr>
              <a:t>600 pies</a:t>
            </a:r>
            <a:r>
              <a:rPr lang="es" sz="1700" dirty="0">
                <a:ea typeface="+mn-lt"/>
                <a:cs typeface="+mn-lt"/>
              </a:rPr>
              <a:t> sobre el río, con una columna que </a:t>
            </a:r>
            <a:r>
              <a:rPr lang="es" sz="1700" b="1" dirty="0">
                <a:ea typeface="+mn-lt"/>
                <a:cs typeface="+mn-lt"/>
              </a:rPr>
              <a:t>se estrecha a medida que asciende</a:t>
            </a:r>
            <a:r>
              <a:rPr lang="es" sz="1700" dirty="0">
                <a:ea typeface="+mn-lt"/>
                <a:cs typeface="+mn-lt"/>
              </a:rPr>
              <a:t>.</a:t>
            </a:r>
          </a:p>
        </p:txBody>
      </p:sp>
      <p:pic>
        <p:nvPicPr>
          <p:cNvPr id="10" name="Picture 9" descr="Representación del puente atirantado propuesto con sus dimensiones aproximadas. Tramo del puente atirantado: 3365 pies, tramo principal: 1665 pies y altura libre mínima vertical: 230 pies.">
            <a:extLst>
              <a:ext uri="{FF2B5EF4-FFF2-40B4-BE49-F238E27FC236}">
                <a16:creationId xmlns:a16="http://schemas.microsoft.com/office/drawing/2014/main" id="{26F44A18-68A2-5531-5672-D927067168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06" y="1350117"/>
            <a:ext cx="7240648" cy="446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11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9E3E37E-6DC2-2580-2773-5B4617996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Temas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38ED50-D609-CDD4-CF15-B7392EB13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306" y="1433384"/>
            <a:ext cx="10693400" cy="4134778"/>
          </a:xfrm>
        </p:spPr>
        <p:txBody>
          <a:bodyPr vert="horz" lIns="0" tIns="0" rIns="0" bIns="0" rtlCol="0" anchor="t">
            <a:normAutofit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>
                <a:latin typeface="Avenir 55"/>
              </a:rPr>
              <a:t>Presentadores invitados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>
                <a:latin typeface="Avenir 55"/>
              </a:rPr>
              <a:t>Actualización del proyecto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>
                <a:latin typeface="Avenir 55"/>
              </a:rPr>
              <a:t>Opciones para pasajeros regulares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>
                <a:latin typeface="Avenir 55"/>
              </a:rPr>
              <a:t>Avance en la reconstrucción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>
                <a:latin typeface="Avenir 55"/>
              </a:rPr>
              <a:t>Actividades de pre-construcción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>
                <a:latin typeface="Avenir 55"/>
              </a:rPr>
              <a:t>Participación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>
                <a:latin typeface="Avenir 55"/>
              </a:rPr>
              <a:t>Preguntas y respuestas </a:t>
            </a:r>
          </a:p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AD626-28E6-F266-24B1-8F26D23BD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5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A5B63-D198-4253-0688-1FB1B0340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EF11BE-437C-EB71-FD26-F593F010D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26160"/>
            <a:ext cx="10693399" cy="720862"/>
          </a:xfrm>
        </p:spPr>
        <p:txBody>
          <a:bodyPr rtlCol="0"/>
          <a:lstStyle/>
          <a:p>
            <a:pPr rtl="0"/>
            <a:r>
              <a:rPr lang="es">
                <a:latin typeface="Avenir 85 Heavy"/>
              </a:rPr>
              <a:t>Base de la torre pilona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7F28B-AFAC-960D-017E-56EDF5664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B0FC05-A43F-A58E-5792-EA7CE2BA0E20}"/>
              </a:ext>
            </a:extLst>
          </p:cNvPr>
          <p:cNvSpPr txBox="1"/>
          <p:nvPr/>
        </p:nvSpPr>
        <p:spPr>
          <a:xfrm>
            <a:off x="7956637" y="626160"/>
            <a:ext cx="4069900" cy="5324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rtl="0" fontAlgn="base">
              <a:buClr>
                <a:srgbClr val="A2CD60"/>
              </a:buClr>
              <a:buFont typeface="Wingdings" panose="020B0604020202020204" pitchFamily="34" charset="0"/>
              <a:buChar char="§"/>
            </a:pPr>
            <a:r>
              <a:rPr lang="es" sz="1700" dirty="0">
                <a:latin typeface="Avenir 55"/>
              </a:rPr>
              <a:t>Cada cimentación está sostenida por </a:t>
            </a:r>
            <a:r>
              <a:rPr lang="es" sz="1700" b="1" dirty="0">
                <a:latin typeface="Avenir 55"/>
              </a:rPr>
              <a:t>45 pilotes de acero macizos</a:t>
            </a:r>
            <a:r>
              <a:rPr lang="es" sz="1700" dirty="0">
                <a:latin typeface="Avenir 55"/>
              </a:rPr>
              <a:t>, cada uno de más de </a:t>
            </a:r>
            <a:r>
              <a:rPr lang="es" sz="1700" b="1" dirty="0">
                <a:latin typeface="Avenir 55"/>
              </a:rPr>
              <a:t>200 pies de largo</a:t>
            </a:r>
            <a:r>
              <a:rPr lang="es" sz="1700" dirty="0">
                <a:latin typeface="Avenir 55"/>
              </a:rPr>
              <a:t> y </a:t>
            </a:r>
            <a:r>
              <a:rPr lang="es" sz="1700" b="1" dirty="0">
                <a:latin typeface="Avenir 55"/>
              </a:rPr>
              <a:t>8 pies de diámetro</a:t>
            </a:r>
            <a:r>
              <a:rPr lang="es" sz="1700" dirty="0">
                <a:latin typeface="Avenir 55"/>
              </a:rPr>
              <a:t>, anclados profundamente en la capa geológica de Patapsco.</a:t>
            </a:r>
            <a:br>
              <a:rPr lang="en-US" sz="1700" dirty="0">
                <a:latin typeface="Avenir 55"/>
              </a:rPr>
            </a:br>
            <a:endParaRPr lang="en-US" sz="1700" dirty="0">
              <a:latin typeface="Avenir 55"/>
            </a:endParaRPr>
          </a:p>
          <a:p>
            <a:pPr marL="285750" indent="-285750" rtl="0" fontAlgn="base">
              <a:buClr>
                <a:srgbClr val="A2CD60"/>
              </a:buClr>
              <a:buFont typeface="Wingdings" panose="020B0604020202020204" pitchFamily="34" charset="0"/>
              <a:buChar char="§"/>
            </a:pPr>
            <a:r>
              <a:rPr lang="es" sz="1700" dirty="0">
                <a:latin typeface="Avenir 55"/>
              </a:rPr>
              <a:t>La base tiene </a:t>
            </a:r>
            <a:r>
              <a:rPr lang="es" sz="1700" b="1" dirty="0">
                <a:latin typeface="Avenir 55"/>
              </a:rPr>
              <a:t>aproximadamente el tamaño de dos canchas de baloncesto de la NBA </a:t>
            </a:r>
            <a:r>
              <a:rPr lang="es" sz="1700" dirty="0">
                <a:latin typeface="Avenir 55"/>
              </a:rPr>
              <a:t>y un </a:t>
            </a:r>
            <a:r>
              <a:rPr lang="es" sz="1700" b="1" dirty="0">
                <a:latin typeface="Avenir 55"/>
              </a:rPr>
              <a:t>espesor de 20 pies</a:t>
            </a:r>
            <a:r>
              <a:rPr lang="es" sz="1700" dirty="0">
                <a:latin typeface="Avenir 55"/>
              </a:rPr>
              <a:t>.</a:t>
            </a:r>
            <a:br>
              <a:rPr lang="en-US" sz="1700" dirty="0">
                <a:latin typeface="Avenir 55"/>
              </a:rPr>
            </a:br>
            <a:endParaRPr lang="en-US" sz="1700" dirty="0">
              <a:latin typeface="Avenir 55"/>
            </a:endParaRPr>
          </a:p>
          <a:p>
            <a:pPr marL="285750" indent="-285750" rtl="0" fontAlgn="base">
              <a:buClr>
                <a:srgbClr val="A2CD60"/>
              </a:buClr>
              <a:buFont typeface="Wingdings" panose="020B0604020202020204" pitchFamily="34" charset="0"/>
              <a:buChar char="§"/>
            </a:pPr>
            <a:r>
              <a:rPr lang="es" sz="1700" dirty="0">
                <a:latin typeface="Avenir 55"/>
              </a:rPr>
              <a:t>En cada base, se utilizan </a:t>
            </a:r>
            <a:r>
              <a:rPr lang="es" sz="1700" b="1" dirty="0">
                <a:latin typeface="Avenir 55"/>
              </a:rPr>
              <a:t>más de 13,000 yardas cúbicas </a:t>
            </a:r>
            <a:r>
              <a:rPr lang="es" sz="1700" dirty="0">
                <a:latin typeface="Avenir 55"/>
              </a:rPr>
              <a:t>de concreto, aproximadamente </a:t>
            </a:r>
            <a:r>
              <a:rPr lang="es" sz="1700" b="1" dirty="0">
                <a:latin typeface="Avenir 55"/>
              </a:rPr>
              <a:t>26,600 toneladas</a:t>
            </a:r>
            <a:r>
              <a:rPr lang="es" sz="1700" dirty="0">
                <a:latin typeface="Avenir 55"/>
              </a:rPr>
              <a:t>.</a:t>
            </a:r>
            <a:br>
              <a:rPr lang="en-US" sz="1700" dirty="0">
                <a:latin typeface="Avenir 55"/>
              </a:rPr>
            </a:br>
            <a:endParaRPr lang="en-US" sz="1700" dirty="0">
              <a:latin typeface="Avenir 55"/>
            </a:endParaRPr>
          </a:p>
          <a:p>
            <a:pPr marL="285750" indent="-285750" rtl="0" fontAlgn="base">
              <a:buClr>
                <a:srgbClr val="A2CD60"/>
              </a:buClr>
              <a:buFont typeface="Wingdings" panose="020B0604020202020204" pitchFamily="34" charset="0"/>
              <a:buChar char="§"/>
            </a:pPr>
            <a:r>
              <a:rPr lang="es" sz="1700" dirty="0">
                <a:latin typeface="Avenir 55"/>
              </a:rPr>
              <a:t>La construcción de cada cimentación requiere </a:t>
            </a:r>
            <a:r>
              <a:rPr lang="es" sz="1700" b="1" dirty="0">
                <a:latin typeface="Avenir 55"/>
              </a:rPr>
              <a:t>más de 1,300 camiones de concreto</a:t>
            </a:r>
            <a:r>
              <a:rPr lang="es" sz="1700" dirty="0">
                <a:latin typeface="Avenir 55"/>
              </a:rPr>
              <a:t>, colocados en</a:t>
            </a:r>
            <a:r>
              <a:rPr lang="es" sz="1700" b="1" dirty="0">
                <a:latin typeface="Avenir 55"/>
              </a:rPr>
              <a:t> tres capas</a:t>
            </a:r>
            <a:r>
              <a:rPr lang="es" sz="1700" dirty="0">
                <a:latin typeface="Avenir 55"/>
              </a:rPr>
              <a:t>.</a:t>
            </a:r>
          </a:p>
        </p:txBody>
      </p:sp>
      <p:pic>
        <p:nvPicPr>
          <p:cNvPr id="2" name="Picture 1" descr="Representación de cimientos de pilones para la reconstrucción del Key Bridge propuesta que muestra el ancho (102 pies) y la longitud (176 pies) de los cimientos.">
            <a:extLst>
              <a:ext uri="{FF2B5EF4-FFF2-40B4-BE49-F238E27FC236}">
                <a16:creationId xmlns:a16="http://schemas.microsoft.com/office/drawing/2014/main" id="{488F6020-0788-D0D1-35E0-EA6424446C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455" y="1342604"/>
            <a:ext cx="7138007" cy="44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12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4EE80-5AA3-FB0E-266C-256266755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42F546-9B7E-C0E5-8EE5-A6E1CEEF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26160"/>
            <a:ext cx="10693399" cy="720862"/>
          </a:xfrm>
        </p:spPr>
        <p:txBody>
          <a:bodyPr rtlCol="0"/>
          <a:lstStyle/>
          <a:p>
            <a:pPr rtl="0"/>
            <a:r>
              <a:rPr lang="es">
                <a:latin typeface="Avenir 85 Heavy"/>
              </a:rPr>
              <a:t>Cimentaciones del puente atirantado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C43D7-D32F-CB82-EE3F-14A2E4872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5E0F53-64A3-1512-9F61-77F4138100DD}"/>
              </a:ext>
            </a:extLst>
          </p:cNvPr>
          <p:cNvSpPr txBox="1"/>
          <p:nvPr/>
        </p:nvSpPr>
        <p:spPr>
          <a:xfrm>
            <a:off x="8116928" y="986591"/>
            <a:ext cx="3942105" cy="50629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rtl="0" fontAlgn="base">
              <a:buClr>
                <a:srgbClr val="A2CD60"/>
              </a:buClr>
              <a:buFont typeface="Wingdings" panose="020B0604020202020204" pitchFamily="34" charset="0"/>
              <a:buChar char="§"/>
            </a:pPr>
            <a:r>
              <a:rPr lang="es" sz="1700" dirty="0">
                <a:latin typeface="Avenir 55"/>
              </a:rPr>
              <a:t>Los cimientos del puente atirantado incluyen </a:t>
            </a:r>
            <a:r>
              <a:rPr lang="es" sz="1700" b="1" dirty="0">
                <a:latin typeface="Avenir 55"/>
              </a:rPr>
              <a:t>un total de seis pilas</a:t>
            </a:r>
            <a:r>
              <a:rPr lang="es" sz="1700" dirty="0">
                <a:latin typeface="Avenir 55"/>
              </a:rPr>
              <a:t>.</a:t>
            </a:r>
            <a:br>
              <a:rPr lang="en-US" sz="1700" dirty="0">
                <a:latin typeface="Avenir 55"/>
              </a:rPr>
            </a:br>
            <a:endParaRPr lang="en-US" sz="1700" dirty="0">
              <a:latin typeface="Avenir 55"/>
            </a:endParaRPr>
          </a:p>
          <a:p>
            <a:pPr marL="285750" indent="-285750" rtl="0" fontAlgn="base">
              <a:buClr>
                <a:srgbClr val="A2CD60"/>
              </a:buClr>
              <a:buFont typeface="Wingdings" panose="020B0604020202020204" pitchFamily="34" charset="0"/>
              <a:buChar char="§"/>
            </a:pPr>
            <a:r>
              <a:rPr lang="es" sz="1700" dirty="0">
                <a:latin typeface="Avenir 55"/>
              </a:rPr>
              <a:t>​Esto incluye las dos pilonas principales junto con una pila de anclaje y una pila de transición a cada lado del tramo principal.</a:t>
            </a:r>
            <a:br>
              <a:rPr lang="en-US" sz="1700" dirty="0">
                <a:latin typeface="Avenir 55"/>
              </a:rPr>
            </a:br>
            <a:r>
              <a:rPr lang="es" sz="1700" dirty="0">
                <a:latin typeface="Avenir 55"/>
              </a:rPr>
              <a:t>​</a:t>
            </a:r>
          </a:p>
          <a:p>
            <a:pPr marL="285750" indent="-285750" rtl="0" fontAlgn="base">
              <a:buClr>
                <a:srgbClr val="A2CD60"/>
              </a:buClr>
              <a:buFont typeface="Wingdings" panose="020B0604020202020204" pitchFamily="34" charset="0"/>
              <a:buChar char="§"/>
            </a:pPr>
            <a:r>
              <a:rPr lang="es" sz="1700" dirty="0">
                <a:latin typeface="Avenir 55"/>
              </a:rPr>
              <a:t>​Las </a:t>
            </a:r>
            <a:r>
              <a:rPr lang="es" sz="1700" b="1" dirty="0">
                <a:latin typeface="Avenir 55"/>
              </a:rPr>
              <a:t>pilas de anclaje</a:t>
            </a:r>
            <a:r>
              <a:rPr lang="es" sz="1700" dirty="0">
                <a:latin typeface="Avenir 55"/>
              </a:rPr>
              <a:t> y las </a:t>
            </a:r>
            <a:r>
              <a:rPr lang="es" sz="1700" b="1" dirty="0">
                <a:latin typeface="Avenir 55"/>
              </a:rPr>
              <a:t>pilas de transición</a:t>
            </a:r>
            <a:r>
              <a:rPr lang="es" sz="1700" dirty="0">
                <a:latin typeface="Avenir 55"/>
              </a:rPr>
              <a:t> cuentan cada una con </a:t>
            </a:r>
            <a:r>
              <a:rPr lang="es" sz="1700" b="1" dirty="0">
                <a:latin typeface="Avenir 55"/>
              </a:rPr>
              <a:t>10 pilotes de acero</a:t>
            </a:r>
            <a:r>
              <a:rPr lang="es" sz="1700" dirty="0">
                <a:latin typeface="Avenir 55"/>
              </a:rPr>
              <a:t> por cimentación, de </a:t>
            </a:r>
            <a:r>
              <a:rPr lang="es" sz="1700" b="1" dirty="0">
                <a:latin typeface="Avenir 55"/>
              </a:rPr>
              <a:t>8 pies de diámetro</a:t>
            </a:r>
            <a:r>
              <a:rPr lang="es" sz="1700" dirty="0">
                <a:latin typeface="Avenir 55"/>
              </a:rPr>
              <a:t>.</a:t>
            </a:r>
            <a:br>
              <a:rPr lang="en-US" sz="1700" dirty="0">
                <a:latin typeface="Avenir 55"/>
              </a:rPr>
            </a:br>
            <a:endParaRPr lang="en-US" sz="1700" dirty="0">
              <a:latin typeface="Avenir 55"/>
            </a:endParaRPr>
          </a:p>
          <a:p>
            <a:pPr marL="285750" indent="-285750" rtl="0" fontAlgn="base">
              <a:buClr>
                <a:srgbClr val="A2CD60"/>
              </a:buClr>
              <a:buFont typeface="Wingdings" panose="020B0604020202020204" pitchFamily="34" charset="0"/>
              <a:buChar char="§"/>
            </a:pPr>
            <a:r>
              <a:rPr lang="es" sz="1700" dirty="0">
                <a:latin typeface="Avenir 55"/>
              </a:rPr>
              <a:t>​En total, las cimentaciones del puente atirantado utilizan </a:t>
            </a:r>
            <a:r>
              <a:rPr lang="es" sz="1700" b="1" dirty="0">
                <a:latin typeface="Avenir 55"/>
              </a:rPr>
              <a:t>130 pilotes</a:t>
            </a:r>
            <a:r>
              <a:rPr lang="es" sz="1700" dirty="0">
                <a:latin typeface="Avenir 55"/>
              </a:rPr>
              <a:t>, cada uno de </a:t>
            </a:r>
            <a:r>
              <a:rPr lang="es" sz="1700" b="1" dirty="0">
                <a:latin typeface="Avenir 55"/>
              </a:rPr>
              <a:t>8 pies de diámetro</a:t>
            </a:r>
            <a:r>
              <a:rPr lang="es" sz="1700" dirty="0">
                <a:latin typeface="Avenir 55"/>
              </a:rPr>
              <a:t>.</a:t>
            </a:r>
          </a:p>
        </p:txBody>
      </p:sp>
      <p:pic>
        <p:nvPicPr>
          <p:cNvPr id="2" name="Picture 1" descr="Representación de las cimentaciones del puente, incluyendo pilas de transición, pilas de anclaje, pilotes y canal de navegación">
            <a:extLst>
              <a:ext uri="{FF2B5EF4-FFF2-40B4-BE49-F238E27FC236}">
                <a16:creationId xmlns:a16="http://schemas.microsoft.com/office/drawing/2014/main" id="{FF64CB82-4E7A-225E-4264-C4B946199A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455" y="1342605"/>
            <a:ext cx="7173726" cy="44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00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14DE9-F1F2-B367-95AC-CFD87E04D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D284E8E-EF86-74AA-44EC-E2D65FEF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26160"/>
            <a:ext cx="10693399" cy="720862"/>
          </a:xfrm>
        </p:spPr>
        <p:txBody>
          <a:bodyPr rtlCol="0"/>
          <a:lstStyle/>
          <a:p>
            <a:pPr rtl="0"/>
            <a:r>
              <a:rPr lang="es">
                <a:latin typeface="Avenir 85 Heavy"/>
              </a:rPr>
              <a:t>Sistema de protección de pilas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1B4DC-F4FE-DA68-929B-C0CB746FD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9F7B1-41E1-7714-5CFD-275D1C19C412}"/>
              </a:ext>
            </a:extLst>
          </p:cNvPr>
          <p:cNvSpPr txBox="1"/>
          <p:nvPr/>
        </p:nvSpPr>
        <p:spPr>
          <a:xfrm>
            <a:off x="8139313" y="1020568"/>
            <a:ext cx="3883308" cy="45397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rtl="0">
              <a:buClr>
                <a:srgbClr val="A2CD60"/>
              </a:buClr>
              <a:buFont typeface="Wingdings"/>
              <a:buChar char="§"/>
            </a:pPr>
            <a:r>
              <a:rPr lang="es" sz="1700" dirty="0">
                <a:latin typeface="Avenir 55"/>
              </a:rPr>
              <a:t>Cada protección de las pilonas principales es más larga y ancha que un </a:t>
            </a:r>
            <a:r>
              <a:rPr lang="es" sz="1700" b="1" dirty="0">
                <a:latin typeface="Avenir 55"/>
              </a:rPr>
              <a:t>campo de fútbol americano</a:t>
            </a:r>
            <a:r>
              <a:rPr lang="es" sz="1700" dirty="0">
                <a:latin typeface="Avenir 55"/>
              </a:rPr>
              <a:t> de la NFL y tiene más de </a:t>
            </a:r>
            <a:r>
              <a:rPr lang="es" sz="1700" b="1" dirty="0">
                <a:latin typeface="Avenir 55"/>
              </a:rPr>
              <a:t>20 pies de espesor</a:t>
            </a:r>
            <a:r>
              <a:rPr lang="es" sz="1700" dirty="0">
                <a:latin typeface="Avenir 55"/>
              </a:rPr>
              <a:t>.</a:t>
            </a:r>
            <a:endParaRPr lang="en-US" sz="1700" dirty="0"/>
          </a:p>
          <a:p>
            <a:pPr marL="285750" indent="-285750" rtl="0">
              <a:buClr>
                <a:srgbClr val="A2CD60"/>
              </a:buClr>
              <a:buFont typeface="Wingdings"/>
              <a:buChar char="§"/>
            </a:pPr>
            <a:endParaRPr lang="en-US" sz="1700" dirty="0">
              <a:latin typeface="Avenir 55"/>
            </a:endParaRPr>
          </a:p>
          <a:p>
            <a:pPr marL="285750" indent="-285750" rtl="0">
              <a:buClr>
                <a:srgbClr val="A2CD60"/>
              </a:buClr>
              <a:buFont typeface="Wingdings"/>
              <a:buChar char="§"/>
            </a:pPr>
            <a:r>
              <a:rPr lang="es" sz="1700" dirty="0">
                <a:latin typeface="Avenir 55"/>
              </a:rPr>
              <a:t>Cada una de estas cimentaciones está sostenida por </a:t>
            </a:r>
            <a:r>
              <a:rPr lang="es" sz="1700" b="1" dirty="0">
                <a:latin typeface="Avenir 55"/>
              </a:rPr>
              <a:t>78 pilotes tubulares de acero</a:t>
            </a:r>
            <a:r>
              <a:rPr lang="es" sz="1700" dirty="0">
                <a:latin typeface="Avenir 55"/>
              </a:rPr>
              <a:t>, cada uno de </a:t>
            </a:r>
            <a:r>
              <a:rPr lang="es" sz="1700" b="1" dirty="0">
                <a:latin typeface="Avenir 55"/>
              </a:rPr>
              <a:t>8 pies de diámetro.</a:t>
            </a:r>
            <a:r>
              <a:rPr lang="es" sz="1700" dirty="0">
                <a:latin typeface="Avenir 55"/>
              </a:rPr>
              <a:t> </a:t>
            </a:r>
          </a:p>
          <a:p>
            <a:pPr marL="285750" indent="-285750" rtl="0">
              <a:buClr>
                <a:srgbClr val="A2CD60"/>
              </a:buClr>
              <a:buFont typeface="Wingdings"/>
              <a:buChar char="§"/>
            </a:pPr>
            <a:endParaRPr lang="en-US" sz="1700" b="1" dirty="0">
              <a:latin typeface="Avenir 55"/>
            </a:endParaRPr>
          </a:p>
          <a:p>
            <a:pPr marL="285750" indent="-285750" rtl="0">
              <a:buClr>
                <a:srgbClr val="A2CD60"/>
              </a:buClr>
              <a:buFont typeface="Wingdings"/>
              <a:buChar char="§"/>
            </a:pPr>
            <a:r>
              <a:rPr lang="es" sz="1700" dirty="0">
                <a:latin typeface="Avenir 55"/>
              </a:rPr>
              <a:t>En total, el sistema de protección de embarcaciones del puente utiliza </a:t>
            </a:r>
            <a:r>
              <a:rPr lang="es" sz="1700" b="1" dirty="0">
                <a:latin typeface="Avenir 55"/>
              </a:rPr>
              <a:t>276 pilotes de acero rellenos de concreto</a:t>
            </a:r>
            <a:r>
              <a:rPr lang="es" sz="1700" dirty="0">
                <a:latin typeface="Avenir 55"/>
              </a:rPr>
              <a:t>, cada uno de </a:t>
            </a:r>
            <a:r>
              <a:rPr lang="es" sz="1700" b="1" dirty="0">
                <a:latin typeface="Avenir 55"/>
              </a:rPr>
              <a:t>8 pies de diámetro</a:t>
            </a:r>
            <a:r>
              <a:rPr lang="es" sz="1700" dirty="0">
                <a:latin typeface="Avenir 55"/>
              </a:rPr>
              <a:t>.</a:t>
            </a:r>
          </a:p>
          <a:p>
            <a:pPr marL="285750" indent="-285750" rtl="0">
              <a:buFont typeface="Arial"/>
              <a:buChar char="•"/>
            </a:pPr>
            <a:endParaRPr lang="en-US" sz="1700" dirty="0">
              <a:latin typeface="Avenir 55"/>
            </a:endParaRPr>
          </a:p>
        </p:txBody>
      </p:sp>
      <p:pic>
        <p:nvPicPr>
          <p:cNvPr id="2" name="Picture 1" descr="Representación del sistema de protección de pilares, incluyendo cimentación de pilones, pilones, pilotes de tubería de 8 pies de diámetro, protección de pilares, espacio entre la cimentación y la protección de los pilares, y el fondo del río.">
            <a:extLst>
              <a:ext uri="{FF2B5EF4-FFF2-40B4-BE49-F238E27FC236}">
                <a16:creationId xmlns:a16="http://schemas.microsoft.com/office/drawing/2014/main" id="{3902369A-09D7-2E81-3B31-55F4D9E72D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01" y="1341204"/>
            <a:ext cx="7283886" cy="448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9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AF41C-179A-595B-46C0-1C6C42983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0ABBC-9C63-CB4C-2C76-CA9DB759B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 anchorCtr="0">
            <a:noAutofit/>
          </a:bodyPr>
          <a:lstStyle/>
          <a:p>
            <a:pPr rtl="0"/>
            <a:r>
              <a:rPr lang="es" b="1"/>
              <a:t>Actividades de Pre-construcción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CD9F2-0533-8271-5F20-DF27838665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AECFC-B3FD-4B2F-AC65-82A7E7A91D8D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55" pitchFamily="50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55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896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12331-049A-587A-941E-2C42F8C0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D24A150-29CD-4DAF-32EB-9A9BDBDCB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Perforaciones geotécnicas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8F22A0-76CF-55D4-C039-D8C81A4A6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914" y="1292882"/>
            <a:ext cx="6437945" cy="4585907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s" sz="2400" dirty="0">
                <a:latin typeface="Avenir 55"/>
              </a:rPr>
              <a:t>El programa de investigación incluyó sondeos terrestres y marinos, que consisten en perforaciones profundas y de pequeño diámetro realizadas en el terreno para la obtención de muestras de suelo.</a:t>
            </a:r>
          </a:p>
          <a:p>
            <a:pPr rtl="0"/>
            <a:r>
              <a:rPr lang="es" sz="2400" dirty="0">
                <a:latin typeface="Avenir 55"/>
              </a:rPr>
              <a:t>Las muestras proporcionan datos para desarrollar estructuras seguras, duraderas y eficientes adaptadas a las condiciones específicas del emplazamiento.</a:t>
            </a:r>
          </a:p>
          <a:p>
            <a:pPr rtl="0"/>
            <a:r>
              <a:rPr lang="es" sz="2400" dirty="0">
                <a:latin typeface="Avenir 55"/>
              </a:rPr>
              <a:t>El programa de perforaciones ha finalizado.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DCA546-B84E-865A-C6D4-920BFF391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23</a:t>
            </a:fld>
            <a:endParaRPr lang="en-US"/>
          </a:p>
        </p:txBody>
      </p:sp>
      <p:pic>
        <p:nvPicPr>
          <p:cNvPr id="6" name="Picture 5" descr="Una persona junto a una máquina de perforación geotécnica.">
            <a:extLst>
              <a:ext uri="{FF2B5EF4-FFF2-40B4-BE49-F238E27FC236}">
                <a16:creationId xmlns:a16="http://schemas.microsoft.com/office/drawing/2014/main" id="{2954FBCB-BB32-EC69-3B58-0C5CC034CD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2402" y="0"/>
            <a:ext cx="4899598" cy="59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33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DC3EF-EC44-F240-120F-752F2FDF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BAEAD9B-0800-9301-5538-1BBE7D16D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Pruebas en túnel de viento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933749-4608-BC82-D2F0-CED3D43B9F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872" y="1591056"/>
            <a:ext cx="5901944" cy="4585907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s">
                <a:latin typeface="Avenir 55"/>
              </a:rPr>
              <a:t>Se simularon condiciones reales de viento para estudiar cómo responde la estructura.</a:t>
            </a:r>
          </a:p>
          <a:p>
            <a:pPr rtl="0"/>
            <a:r>
              <a:rPr lang="es">
                <a:latin typeface="Avenir 55"/>
              </a:rPr>
              <a:t>Se perfeccionó la forma del puente, garantizando que pueda resistir vientos fuertes y condiciones climáticas extremas, incluso con tráfico pesado.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30731-921A-D925-E05F-6ACDAAE8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24</a:t>
            </a:fld>
            <a:endParaRPr lang="en-US"/>
          </a:p>
        </p:txBody>
      </p:sp>
      <p:pic>
        <p:nvPicPr>
          <p:cNvPr id="6" name="Picture 5" descr="Modelo de un puente en un túnel de viento">
            <a:extLst>
              <a:ext uri="{FF2B5EF4-FFF2-40B4-BE49-F238E27FC236}">
                <a16:creationId xmlns:a16="http://schemas.microsoft.com/office/drawing/2014/main" id="{87D11F79-1DE9-7A97-B6A6-81AF812E9F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356" y="-22479"/>
            <a:ext cx="4801644" cy="600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20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3EEB9-ABB9-C52F-1D05-BB97A591B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883FB2B-FCA1-E662-E6CA-C5CA3C38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Pruebas de socavación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2242EB-C757-096F-15CC-E5BB5FB0B2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872" y="1591056"/>
            <a:ext cx="5901944" cy="4585907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s">
                <a:latin typeface="Avenir 55"/>
              </a:rPr>
              <a:t>Se simuló el flujo de agua real alrededor de pilotes para estudiar cómo responde el lecho del río.</a:t>
            </a:r>
          </a:p>
          <a:p>
            <a:pPr rtl="0"/>
            <a:r>
              <a:rPr lang="es">
                <a:latin typeface="Avenir 55"/>
              </a:rPr>
              <a:t>Se identificaron posibles desafíos como la socavación.</a:t>
            </a:r>
          </a:p>
          <a:p>
            <a:pPr rtl="0"/>
            <a:r>
              <a:rPr lang="es">
                <a:latin typeface="Avenir 55"/>
              </a:rPr>
              <a:t>Se fundamentó el diseño de los pilotes, asegurando que puedan resistir los efectos de la socavación.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E9A4E2-0C4B-FEF3-91E2-D44835340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25</a:t>
            </a:fld>
            <a:endParaRPr lang="en-US"/>
          </a:p>
        </p:txBody>
      </p:sp>
      <p:pic>
        <p:nvPicPr>
          <p:cNvPr id="6" name="Picture 5" descr="Una máquina de pruebas de socavación con una luz verde">
            <a:extLst>
              <a:ext uri="{FF2B5EF4-FFF2-40B4-BE49-F238E27FC236}">
                <a16:creationId xmlns:a16="http://schemas.microsoft.com/office/drawing/2014/main" id="{66A810F2-08D7-2A7A-749F-B615C82A91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63949" y="746865"/>
            <a:ext cx="5974915" cy="448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21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B4CA3-5BD9-0612-8E35-2CC5E350A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4E6AFE7-5986-5EBB-20D4-A447F0B8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" sz="3200"/>
              <a:t>Demolición mecánica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31B8B1-37C3-5357-5770-71F4184C3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7877" y="1296088"/>
            <a:ext cx="4261297" cy="4585907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s" sz="2400" dirty="0">
                <a:latin typeface="Avenir 55"/>
              </a:rPr>
              <a:t>La demolición mecánica consiste en utilizar maquinaria pesada para retirar las estructuras existentes del puente.</a:t>
            </a:r>
          </a:p>
          <a:p>
            <a:pPr rtl="0"/>
            <a:r>
              <a:rPr lang="es" sz="2400" dirty="0">
                <a:latin typeface="Avenir 55"/>
              </a:rPr>
              <a:t>La demolición terrestre y sobre el agua se realizará en fases separadas.</a:t>
            </a:r>
          </a:p>
          <a:p>
            <a:pPr rtl="0"/>
            <a:r>
              <a:rPr lang="es" sz="2400" dirty="0">
                <a:latin typeface="Avenir 55"/>
              </a:rPr>
              <a:t>La demolición del terreno comenzó en julio de 2025.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9BC4C-B2E6-29CE-105B-14D4A3BF1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26</a:t>
            </a:fld>
            <a:endParaRPr lang="en-US"/>
          </a:p>
        </p:txBody>
      </p:sp>
      <p:pic>
        <p:nvPicPr>
          <p:cNvPr id="15" name="Picture 14" descr="Maquinaria lista para la demolición sobre la estructura existente del puente">
            <a:extLst>
              <a:ext uri="{FF2B5EF4-FFF2-40B4-BE49-F238E27FC236}">
                <a16:creationId xmlns:a16="http://schemas.microsoft.com/office/drawing/2014/main" id="{0736F9BF-FFD1-75D0-F822-43FE95B2AF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738" y="3233789"/>
            <a:ext cx="3319782" cy="24599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Picture 16" descr="Maquinaria lista para la demolición sobre la estructura existente del puente">
            <a:extLst>
              <a:ext uri="{FF2B5EF4-FFF2-40B4-BE49-F238E27FC236}">
                <a16:creationId xmlns:a16="http://schemas.microsoft.com/office/drawing/2014/main" id="{31723CAE-7BB7-A217-BFCE-3658625145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618" y="3233789"/>
            <a:ext cx="3247364" cy="24599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Picture 1" descr="Maquinaria lista para la demolición sobre la estructura existente del puente">
            <a:extLst>
              <a:ext uri="{FF2B5EF4-FFF2-40B4-BE49-F238E27FC236}">
                <a16:creationId xmlns:a16="http://schemas.microsoft.com/office/drawing/2014/main" id="{E50149E2-0636-B574-1DAF-8B57BF0288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618" y="685345"/>
            <a:ext cx="3247364" cy="2449937"/>
          </a:xfrm>
          <a:prstGeom prst="rect">
            <a:avLst/>
          </a:prstGeom>
        </p:spPr>
      </p:pic>
      <p:pic>
        <p:nvPicPr>
          <p:cNvPr id="8" name="Picture 7" descr="Obra de preconstrucción del Key Bridge con una grúa">
            <a:extLst>
              <a:ext uri="{FF2B5EF4-FFF2-40B4-BE49-F238E27FC236}">
                <a16:creationId xmlns:a16="http://schemas.microsoft.com/office/drawing/2014/main" id="{6ABA1110-C085-E133-FEC7-C5DE441EA0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738" y="689329"/>
            <a:ext cx="3319782" cy="245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68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50D25-1CF4-A5A8-725A-525319223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F08215-CAB9-B765-394F-738EA6CAE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Programa de pilotes de prueba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C194B6-4DA8-8472-D65D-535B17B9A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717" y="1391131"/>
            <a:ext cx="5469128" cy="4081136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s" sz="2400" dirty="0">
                <a:latin typeface="Avenir 55"/>
              </a:rPr>
              <a:t>Las pruebas de hincado de pilotes se utilizan para perfeccionar el diseño de las cimentaciones del tramo principal.</a:t>
            </a:r>
          </a:p>
          <a:p>
            <a:pPr rtl="0"/>
            <a:r>
              <a:rPr lang="es" sz="2400" dirty="0">
                <a:latin typeface="Avenir 55"/>
              </a:rPr>
              <a:t>Las pruebas periódicas de hincado de pilotes comenzaron en Octubre de 2025 y se espera que continúen hasta principios de 2026.</a:t>
            </a:r>
          </a:p>
          <a:p>
            <a:pPr rtl="0"/>
            <a:r>
              <a:rPr lang="es" sz="2400" dirty="0">
                <a:latin typeface="Avenir 55"/>
              </a:rPr>
              <a:t>Los pilotes de prueba tienen un diámetro de 8 pies y una longitud superior a 200 pies.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6F4322-9CBE-2975-DDD3-DFDE12164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27</a:t>
            </a:fld>
            <a:endParaRPr lang="en-US"/>
          </a:p>
        </p:txBody>
      </p:sp>
      <p:pic>
        <p:nvPicPr>
          <p:cNvPr id="9" name="Picture 8" descr="Prueba de hincado de pilotes en una barcaza en el agua">
            <a:extLst>
              <a:ext uri="{FF2B5EF4-FFF2-40B4-BE49-F238E27FC236}">
                <a16:creationId xmlns:a16="http://schemas.microsoft.com/office/drawing/2014/main" id="{66884B96-CDCE-790C-85D1-37442F0B92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92615" y="66673"/>
            <a:ext cx="2651762" cy="190261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Picture 10" descr="Un pilote de prueba levantando un poste">
            <a:extLst>
              <a:ext uri="{FF2B5EF4-FFF2-40B4-BE49-F238E27FC236}">
                <a16:creationId xmlns:a16="http://schemas.microsoft.com/office/drawing/2014/main" id="{9F5444EB-B6FE-3B75-54DC-F7FF7C04E8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10839" y="71610"/>
            <a:ext cx="2286000" cy="297934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3" name="Picture 12" descr="Prueba de hincado de pilotes en una barcaza en el agua">
            <a:extLst>
              <a:ext uri="{FF2B5EF4-FFF2-40B4-BE49-F238E27FC236}">
                <a16:creationId xmlns:a16="http://schemas.microsoft.com/office/drawing/2014/main" id="{93877DB0-6CE1-9ABA-8FBD-899AD79AC9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615" y="1938605"/>
            <a:ext cx="2651760" cy="198623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Picture 14" descr="Prueba de hincado de pilotes en una barcaza en el agua">
            <a:extLst>
              <a:ext uri="{FF2B5EF4-FFF2-40B4-BE49-F238E27FC236}">
                <a16:creationId xmlns:a16="http://schemas.microsoft.com/office/drawing/2014/main" id="{03BA67F7-A1CA-3ED0-690E-2F266A58FE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615" y="3924835"/>
            <a:ext cx="2651760" cy="198623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Picture 3" descr="Marco para pruebas de carga">
            <a:extLst>
              <a:ext uri="{FF2B5EF4-FFF2-40B4-BE49-F238E27FC236}">
                <a16:creationId xmlns:a16="http://schemas.microsoft.com/office/drawing/2014/main" id="{35EF46CB-3EC9-9752-8581-CBE464FDFD7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10839" y="3131343"/>
            <a:ext cx="2288935" cy="276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05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57D74-BE47-6C35-8B25-41FA6E8FD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Construcción de pasarelas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C11D6-B0FE-77E3-08CF-031CF9CB5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016" y="1443164"/>
            <a:ext cx="4632020" cy="3971671"/>
          </a:xfrm>
        </p:spPr>
        <p:txBody>
          <a:bodyPr vert="horz" lIns="0" tIns="0" rIns="0" bIns="0" rtlCol="0" anchor="t">
            <a:noAutofit/>
          </a:bodyPr>
          <a:lstStyle/>
          <a:p>
            <a:pPr rtl="0">
              <a:lnSpc>
                <a:spcPct val="100000"/>
              </a:lnSpc>
            </a:pPr>
            <a:r>
              <a:rPr lang="es" sz="1700" dirty="0">
                <a:latin typeface="Avenir 55"/>
              </a:rPr>
              <a:t>Se están realizando trabajos en Hawkins Point para la construcción de una plataforma temporal o una pasarela.</a:t>
            </a:r>
          </a:p>
          <a:p>
            <a:pPr rtl="0">
              <a:lnSpc>
                <a:spcPct val="100000"/>
              </a:lnSpc>
            </a:pPr>
            <a:r>
              <a:rPr lang="es" sz="1700" dirty="0">
                <a:latin typeface="Avenir 55"/>
                <a:cs typeface="Arial"/>
              </a:rPr>
              <a:t>La pasarela permitirá que los materiales, el personal y los equipos lleguen a los emplazamientos de las pilas de manera más eficiente, acelerando la construcción.</a:t>
            </a:r>
            <a:endParaRPr lang="en-US" sz="1700" dirty="0"/>
          </a:p>
          <a:p>
            <a:pPr rtl="0">
              <a:lnSpc>
                <a:spcPct val="100000"/>
              </a:lnSpc>
            </a:pPr>
            <a:r>
              <a:rPr lang="es" sz="1700" dirty="0">
                <a:latin typeface="Avenir 55"/>
              </a:rPr>
              <a:t>En diciembre, los equipos comenzarán a colocar pilotes para extender una pasarela desde Hawkins Point.</a:t>
            </a:r>
            <a:endParaRPr lang="en-US" sz="1700" dirty="0"/>
          </a:p>
          <a:p>
            <a:pPr rtl="0">
              <a:lnSpc>
                <a:spcPct val="100000"/>
              </a:lnSpc>
            </a:pPr>
            <a:r>
              <a:rPr lang="es" sz="1700" dirty="0">
                <a:latin typeface="Avenir 55"/>
              </a:rPr>
              <a:t>A principios de 2026, los equipos comenzarán a construir una segunda pasarela desde Sollers Point.</a:t>
            </a:r>
          </a:p>
          <a:p>
            <a:pPr rtl="0">
              <a:lnSpc>
                <a:spcPct val="100000"/>
              </a:lnSpc>
            </a:pPr>
            <a:endParaRPr lang="en-US" sz="1700" dirty="0">
              <a:latin typeface="Avenir 55"/>
            </a:endParaRPr>
          </a:p>
          <a:p>
            <a:pPr rtl="0"/>
            <a:endParaRPr lang="en-US" sz="17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34C53-3938-9C09-349F-2B1E4BA46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28</a:t>
            </a:fld>
            <a:endParaRPr lang="en-US"/>
          </a:p>
        </p:txBody>
      </p:sp>
      <p:pic>
        <p:nvPicPr>
          <p:cNvPr id="9" name="Picture 8" descr="Representación de una pasarela de puente. Incluye un pilar de transición, un pilar de anclaje y un pilón.">
            <a:extLst>
              <a:ext uri="{FF2B5EF4-FFF2-40B4-BE49-F238E27FC236}">
                <a16:creationId xmlns:a16="http://schemas.microsoft.com/office/drawing/2014/main" id="{D7E5A8FC-530F-A8D0-8D14-362DFD19F1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91808" y="1189393"/>
            <a:ext cx="5864176" cy="447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00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0545E-9713-3E79-03D9-B5FAE9842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 b="1">
                <a:latin typeface="Avenir 85 Heavy"/>
              </a:rPr>
              <a:t>Actualización del Proyecto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1313AD-310C-F9EC-EAB3-438160709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36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5C4CD-FEDD-7B6B-1FCF-26C092178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F8BB4B-01E4-C9AA-B91D-9F3874549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Seguridad en el agua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B0BD17-3467-325B-9FD6-78854A30A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015" y="1295292"/>
            <a:ext cx="5112212" cy="4585907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>
              <a:lnSpc>
                <a:spcPct val="100000"/>
              </a:lnSpc>
            </a:pPr>
            <a:r>
              <a:rPr lang="es" sz="1700" dirty="0">
                <a:latin typeface="Avenir 55"/>
              </a:rPr>
              <a:t>La seguridad sigue siendo la máxima prioridad a medida que se intensifican los trabajos de la pasarela y los pilotes de producción.</a:t>
            </a:r>
          </a:p>
          <a:p>
            <a:pPr rtl="0">
              <a:lnSpc>
                <a:spcPct val="100000"/>
              </a:lnSpc>
            </a:pPr>
            <a:r>
              <a:rPr lang="es" sz="1700" dirty="0">
                <a:latin typeface="Avenir 55"/>
              </a:rPr>
              <a:t>Está en vigor una Zona de Seguridad: área de acceso prohibido, coordinada con la Guardia Costera de los Estados Unidos (USCG) desde Julio de 2025.</a:t>
            </a:r>
          </a:p>
          <a:p>
            <a:pPr rtl="0">
              <a:lnSpc>
                <a:spcPct val="100000"/>
              </a:lnSpc>
            </a:pPr>
            <a:r>
              <a:rPr lang="es" sz="1700" dirty="0">
                <a:latin typeface="Avenir 55"/>
              </a:rPr>
              <a:t>En Agosto de 2025 se estableció una zona de velocidad máxima de 6 nudos y sin estela para proteger a los navegantes y a los equipos de construcción.</a:t>
            </a:r>
          </a:p>
          <a:p>
            <a:pPr rtl="0">
              <a:lnSpc>
                <a:spcPct val="100000"/>
              </a:lnSpc>
            </a:pPr>
            <a:r>
              <a:rPr lang="es" sz="1700" dirty="0">
                <a:latin typeface="Avenir 55"/>
              </a:rPr>
              <a:t>El Federal Channel permanece abierto, sin restricciones de velocidad.</a:t>
            </a:r>
            <a:endParaRPr lang="en-US" sz="1700" dirty="0">
              <a:latin typeface="Avenir 55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0F2288-1D67-0402-495D-A47C62ED0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29</a:t>
            </a:fld>
            <a:endParaRPr lang="en-US"/>
          </a:p>
        </p:txBody>
      </p:sp>
      <p:pic>
        <p:nvPicPr>
          <p:cNvPr id="2" name="Picture 1" descr="Un mapa de la Iniciativa de Aguas Suaves del proyecto de reconstrucción del Key Bridge. Incluye la zona de seguridad dentro del río Patapsco y Curtis Creek y la zona de no estela de 6 nudos dentro del río Patapsco y Bear Creek.">
            <a:extLst>
              <a:ext uri="{FF2B5EF4-FFF2-40B4-BE49-F238E27FC236}">
                <a16:creationId xmlns:a16="http://schemas.microsoft.com/office/drawing/2014/main" id="{68F6F72F-5910-5A85-1A85-06C9835D71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2850" y="1300915"/>
            <a:ext cx="6210801" cy="43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09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5D2A6-75D6-AA43-2478-6B6394972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69F9-AA65-BB67-F093-8249E032C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 anchorCtr="0">
            <a:noAutofit/>
          </a:bodyPr>
          <a:lstStyle/>
          <a:p>
            <a:pPr rtl="0"/>
            <a:r>
              <a:rPr lang="es" b="1"/>
              <a:t>Participación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5B3E9-C7A3-919D-A719-B862385749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AECFC-B3FD-4B2F-AC65-82A7E7A91D8D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55" pitchFamily="50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55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658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3B4F0-83AC-EDE8-0034-614D1D39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Oportunidades con Kiewit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7D3F1-0349-A1A2-C546-0C6C82F7D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16" y="1270000"/>
            <a:ext cx="6158484" cy="4233827"/>
          </a:xfrm>
        </p:spPr>
        <p:txBody>
          <a:bodyPr vert="horz" lIns="0" tIns="0" rIns="0" bIns="0" rtlCol="0" anchor="t">
            <a:normAutofit fontScale="92500"/>
          </a:bodyPr>
          <a:lstStyle/>
          <a:p>
            <a:pPr rtl="0"/>
            <a:r>
              <a:rPr lang="es">
                <a:latin typeface="Avenir 55"/>
              </a:rPr>
              <a:t>La fase 1 del proyecto está a punto de completarse.</a:t>
            </a:r>
          </a:p>
          <a:p>
            <a:pPr rtl="0"/>
            <a:r>
              <a:rPr lang="es">
                <a:latin typeface="Avenir 55"/>
              </a:rPr>
              <a:t>Kiewit comenzará a solicitar precios de subcontratistas (en el cuarto trimestre de 2025) para incluirlos en la estimación de costos de la Fase 2.</a:t>
            </a:r>
          </a:p>
          <a:p>
            <a:pPr rtl="0"/>
            <a:r>
              <a:rPr lang="es">
                <a:latin typeface="Avenir 55"/>
              </a:rPr>
              <a:t>Actualmente, Kiewit busca establecer contacto con empresas locales y pequeñas interesadas en oportunidades de subcontratación dentro del proyecto.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54037-F950-D13C-7444-63D2B3E04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31</a:t>
            </a:fld>
            <a:endParaRPr lang="en-US"/>
          </a:p>
        </p:txBody>
      </p:sp>
      <p:pic>
        <p:nvPicPr>
          <p:cNvPr id="7" name="Picture 6" descr="Imagen del volante de Kiewit para solicitantes de Empleo en la  reconstrucción del Key Bridge. Incluye información de contacto para oportunidades de carrera: Unión Internacional de Ingenieros Operativos 37, Operadores de nivel de Journeyman Hall, Consejo Regional de Carpinteros de los Estados del Atlántico Oriental, Unión Local 5 de Trabajadores del Hierro y Local 710.">
            <a:extLst>
              <a:ext uri="{FF2B5EF4-FFF2-40B4-BE49-F238E27FC236}">
                <a16:creationId xmlns:a16="http://schemas.microsoft.com/office/drawing/2014/main" id="{ED3D6E25-389E-88A7-A776-6F4E8C046B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209" y="108086"/>
            <a:ext cx="4425118" cy="572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39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CBD82EF-5E83-4406-BC42-800BDA2BDD02}"/>
              </a:ext>
            </a:extLst>
          </p:cNvPr>
          <p:cNvSpPr txBox="1">
            <a:spLocks/>
          </p:cNvSpPr>
          <p:nvPr/>
        </p:nvSpPr>
        <p:spPr>
          <a:xfrm>
            <a:off x="733237" y="1715533"/>
            <a:ext cx="6448613" cy="1088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latin typeface="Avenir 55"/>
                <a:cs typeface="Arial" panose="020B0604020202020204" pitchFamily="34" charset="0"/>
              </a:rPr>
              <a:t>Consulte la lista de convocatorias vigentes e indique los paquetes de alcance en los que su empresa está interesada en licitar en: </a:t>
            </a:r>
            <a:r>
              <a:rPr lang="es" b="1">
                <a:latin typeface="Avenir 55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https://bit.ly/KeyBridge-BidderInterest</a:t>
            </a:r>
            <a:endParaRPr lang="en-US" b="1">
              <a:latin typeface="Avenir 55"/>
              <a:cs typeface="Arial" panose="020B0604020202020204" pitchFamily="34" charset="0"/>
            </a:endParaRPr>
          </a:p>
          <a:p>
            <a:pPr marL="0" indent="0" defTabSz="137160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CD1482-6C33-521E-728C-B9482A996846}"/>
              </a:ext>
            </a:extLst>
          </p:cNvPr>
          <p:cNvSpPr txBox="1"/>
          <p:nvPr/>
        </p:nvSpPr>
        <p:spPr>
          <a:xfrm>
            <a:off x="670833" y="2844931"/>
            <a:ext cx="6573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rtl="0">
              <a:spcBef>
                <a:spcPts val="0"/>
              </a:spcBef>
              <a:spcAft>
                <a:spcPts val="0"/>
              </a:spcAft>
            </a:pPr>
            <a:r>
              <a:rPr lang="es" sz="1600" b="1" i="1" dirty="0">
                <a:solidFill>
                  <a:srgbClr val="000000"/>
                </a:solidFill>
                <a:effectLst/>
                <a:latin typeface="Avenir 55"/>
                <a:ea typeface="Times New Roman" panose="02020603050405020304" pitchFamily="18" charset="0"/>
                <a:cs typeface="Aptos" panose="020B0004020202020204" pitchFamily="34" charset="0"/>
              </a:rPr>
              <a:t>*</a:t>
            </a:r>
            <a:r>
              <a:rPr lang="es" sz="1600" i="1" dirty="0">
                <a:solidFill>
                  <a:srgbClr val="000000"/>
                </a:solidFill>
                <a:effectLst/>
                <a:latin typeface="Avenir 55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r>
              <a:rPr lang="es" sz="1600" b="1" i="1" dirty="0">
                <a:solidFill>
                  <a:srgbClr val="000000"/>
                </a:solidFill>
                <a:effectLst/>
                <a:latin typeface="Avenir 55"/>
                <a:ea typeface="Times New Roman" panose="02020603050405020304" pitchFamily="18" charset="0"/>
                <a:cs typeface="Aptos" panose="020B0004020202020204" pitchFamily="34" charset="0"/>
              </a:rPr>
              <a:t>Las oportunidades de licitación se actualizan periódicamente. Asegúrese de volver a enviar un formulario de interés del licitador para indicar su interés a medida que se publiquen los paquetes de alcance.</a:t>
            </a:r>
            <a:endParaRPr lang="en-US" sz="1600" i="1" dirty="0">
              <a:effectLst/>
              <a:latin typeface="Avenir 55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22848-DE84-E9A8-0AF2-800A357A5A83}"/>
              </a:ext>
            </a:extLst>
          </p:cNvPr>
          <p:cNvSpPr txBox="1"/>
          <p:nvPr/>
        </p:nvSpPr>
        <p:spPr>
          <a:xfrm>
            <a:off x="2709949" y="3922149"/>
            <a:ext cx="314475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defTabSz="137160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2000">
                <a:latin typeface="Avenir 55"/>
                <a:cs typeface="Arial" panose="020B0604020202020204" pitchFamily="34" charset="0"/>
              </a:rPr>
              <a:t>Escanee el código QR para registrarse en nuestra base de datos de subcontratistas y proveedores.</a:t>
            </a:r>
            <a:endParaRPr lang="en-US" sz="2000" b="1">
              <a:latin typeface="Avenir 55"/>
              <a:cs typeface="Arial" panose="020B0604020202020204" pitchFamily="34" charset="0"/>
            </a:endParaRPr>
          </a:p>
          <a:p>
            <a:pPr marL="0" indent="0" defTabSz="137160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Un código QR con fondo blanco">
            <a:extLst>
              <a:ext uri="{FF2B5EF4-FFF2-40B4-BE49-F238E27FC236}">
                <a16:creationId xmlns:a16="http://schemas.microsoft.com/office/drawing/2014/main" id="{D4F9CCE2-7EBD-625D-20DB-CD363C880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36" y="3869173"/>
            <a:ext cx="2115613" cy="1983388"/>
          </a:xfrm>
          <a:prstGeom prst="rect">
            <a:avLst/>
          </a:prstGeom>
        </p:spPr>
      </p:pic>
      <p:pic>
        <p:nvPicPr>
          <p:cNvPr id="10" name="Picture 9" descr="Imagen del Formulario de Interés del Licitador encontrado en: https://bit.ly/KeyBridge-BidderInterest. QR code to join the subcontractor and supplier database, found at: https://form.jotform.com/240704023259146.">
            <a:extLst>
              <a:ext uri="{FF2B5EF4-FFF2-40B4-BE49-F238E27FC236}">
                <a16:creationId xmlns:a16="http://schemas.microsoft.com/office/drawing/2014/main" id="{314CAA87-4577-200F-E637-F24C6EE763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115" y="1181853"/>
            <a:ext cx="3915940" cy="4515133"/>
          </a:xfrm>
          <a:prstGeom prst="rect">
            <a:avLst/>
          </a:prstGeom>
          <a:ln>
            <a:solidFill>
              <a:srgbClr val="1D33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17228B-69C3-48AB-3311-14073D5DCCC9}"/>
              </a:ext>
            </a:extLst>
          </p:cNvPr>
          <p:cNvSpPr txBox="1"/>
          <p:nvPr/>
        </p:nvSpPr>
        <p:spPr>
          <a:xfrm>
            <a:off x="608429" y="1181853"/>
            <a:ext cx="5932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 sz="2400">
                <a:solidFill>
                  <a:srgbClr val="FF0000"/>
                </a:solidFill>
                <a:latin typeface="Avenir 55"/>
              </a:rPr>
              <a:t>Exprese su interés en la licitación*</a:t>
            </a:r>
            <a:endParaRPr lang="en-US" sz="2400">
              <a:latin typeface="Avenir 55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86D52B3-5E62-00FF-EB73-D427B8D5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75319"/>
            <a:ext cx="10693399" cy="594681"/>
          </a:xfrm>
        </p:spPr>
        <p:txBody>
          <a:bodyPr rtlCol="0"/>
          <a:lstStyle/>
          <a:p>
            <a:pPr rtl="0"/>
            <a:r>
              <a:rPr lang="es"/>
              <a:t>Acceso a oportunidades de licitación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1179093-0E4C-A19B-14E9-CC023197F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1836" y="6470396"/>
            <a:ext cx="661755" cy="365125"/>
          </a:xfrm>
        </p:spPr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86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C3799-D115-CB85-AE95-0E3399CD1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FB591BD-FA87-7DF5-4B36-905D62D8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75320"/>
            <a:ext cx="10693399" cy="515306"/>
          </a:xfrm>
        </p:spPr>
        <p:txBody>
          <a:bodyPr rtlCol="0"/>
          <a:lstStyle/>
          <a:p>
            <a:pPr rtl="0"/>
            <a:r>
              <a:rPr lang="es"/>
              <a:t>Participación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9CE0D5-E8B0-8EB1-9F04-1604FC53E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16" y="1349829"/>
            <a:ext cx="6366033" cy="4519123"/>
          </a:xfrm>
        </p:spPr>
        <p:txBody>
          <a:bodyPr vert="horz" lIns="0" tIns="0" rIns="0" bIns="0" rtlCol="0" anchor="t">
            <a:normAutofit/>
          </a:bodyPr>
          <a:lstStyle/>
          <a:p>
            <a:pPr rtl="0"/>
            <a:r>
              <a:rPr lang="es">
                <a:latin typeface="Avenir 55"/>
              </a:rPr>
              <a:t>Más de 100 eventos públicos</a:t>
            </a:r>
          </a:p>
          <a:p>
            <a:pPr rtl="0"/>
            <a:r>
              <a:rPr lang="es">
                <a:latin typeface="Avenir 55"/>
              </a:rPr>
              <a:t>Más de 50 presentaciones</a:t>
            </a:r>
          </a:p>
          <a:p>
            <a:pPr rtl="0"/>
            <a:r>
              <a:rPr lang="es">
                <a:latin typeface="Avenir 55"/>
                <a:cs typeface="Arial"/>
              </a:rPr>
              <a:t>Más de 860 encuestas realizadas </a:t>
            </a:r>
            <a:endParaRPr lang="en-US">
              <a:latin typeface="Avenir 55"/>
            </a:endParaRPr>
          </a:p>
          <a:p>
            <a:pPr rtl="0"/>
            <a:r>
              <a:rPr lang="es">
                <a:latin typeface="Avenir 55"/>
              </a:rPr>
              <a:t>Más de 6.180 conexiones con comunidades </a:t>
            </a:r>
          </a:p>
          <a:p>
            <a:pPr rtl="0"/>
            <a:r>
              <a:rPr lang="es">
                <a:latin typeface="Avenir 55"/>
              </a:rPr>
              <a:t>Más de 4.200 suscriptores de correo electrónico</a:t>
            </a:r>
          </a:p>
          <a:p>
            <a:pPr rtl="0"/>
            <a:r>
              <a:rPr lang="es">
                <a:latin typeface="Avenir 55"/>
              </a:rPr>
              <a:t>Más de 26.000 suscriptores en Facebook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7F128-8773-3592-1D78-DDBE5D81E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33</a:t>
            </a:fld>
            <a:endParaRPr lang="en-US"/>
          </a:p>
        </p:txBody>
      </p:sp>
      <p:pic>
        <p:nvPicPr>
          <p:cNvPr id="2" name="Picture 1" descr="Personal de la reconstrucción del Key Bridge en una mesa temporal con un miembro del público.">
            <a:extLst>
              <a:ext uri="{FF2B5EF4-FFF2-40B4-BE49-F238E27FC236}">
                <a16:creationId xmlns:a16="http://schemas.microsoft.com/office/drawing/2014/main" id="{23335EEF-F21D-2025-BE03-75743612BA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666" y="0"/>
            <a:ext cx="4487334" cy="597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0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615C9-B9E5-3F25-8973-B5E0B3FC4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>
                <a:latin typeface="Avenir 85 Heavy"/>
              </a:rPr>
              <a:t>¡Esté atento!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2311A-8C0C-506F-92E6-73108141E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016" y="1551985"/>
            <a:ext cx="3110768" cy="3808967"/>
          </a:xfrm>
        </p:spPr>
        <p:txBody>
          <a:bodyPr vert="horz" lIns="0" tIns="0" rIns="0" bIns="0" rtlCol="0" anchor="t">
            <a:normAutofit/>
          </a:bodyPr>
          <a:lstStyle/>
          <a:p>
            <a:pPr rtl="0"/>
            <a:r>
              <a:rPr lang="es" sz="2400">
                <a:latin typeface="Avenir 55"/>
              </a:rPr>
              <a:t>Serie de Facebook "</a:t>
            </a:r>
            <a:r>
              <a:rPr lang="en" sz="2400" i="1">
                <a:latin typeface="Avenir 55"/>
              </a:rPr>
              <a:t>Bridging the Facts</a:t>
            </a:r>
            <a:r>
              <a:rPr lang="en" sz="2400">
                <a:latin typeface="Avenir 55"/>
              </a:rPr>
              <a:t>"</a:t>
            </a:r>
          </a:p>
          <a:p>
            <a:pPr rtl="0"/>
            <a:r>
              <a:rPr lang="es" sz="2400">
                <a:latin typeface="Avenir 55"/>
              </a:rPr>
              <a:t>Boletín semanal del Key Bridge</a:t>
            </a:r>
            <a:endParaRPr lang="en-US" sz="2400"/>
          </a:p>
          <a:p>
            <a:pPr rtl="0"/>
            <a:r>
              <a:rPr lang="es" sz="2400">
                <a:latin typeface="Avenir 55"/>
              </a:rPr>
              <a:t>Boletín informativo del proyecto KEYnected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03CC9-7354-3BB9-9582-EB8358754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34</a:t>
            </a:fld>
            <a:endParaRPr lang="en-US"/>
          </a:p>
        </p:txBody>
      </p:sp>
      <p:pic>
        <p:nvPicPr>
          <p:cNvPr id="14" name="Picture 13" descr="Imagen de “Bridging the Facts – What’s a pylon?”">
            <a:extLst>
              <a:ext uri="{FF2B5EF4-FFF2-40B4-BE49-F238E27FC236}">
                <a16:creationId xmlns:a16="http://schemas.microsoft.com/office/drawing/2014/main" id="{9D100D4F-86DF-4532-A084-1210833141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778" y="1548846"/>
            <a:ext cx="2116490" cy="2111701"/>
          </a:xfrm>
          <a:prstGeom prst="rect">
            <a:avLst/>
          </a:prstGeom>
          <a:ln w="6350">
            <a:solidFill>
              <a:srgbClr val="1D3360"/>
            </a:solidFill>
          </a:ln>
        </p:spPr>
      </p:pic>
      <p:pic>
        <p:nvPicPr>
          <p:cNvPr id="7" name="Picture 6" descr="Imagen del Key Bridge Brief">
            <a:extLst>
              <a:ext uri="{FF2B5EF4-FFF2-40B4-BE49-F238E27FC236}">
                <a16:creationId xmlns:a16="http://schemas.microsoft.com/office/drawing/2014/main" id="{FA091C65-8F06-F9C5-801E-07A380A597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094" y="1550859"/>
            <a:ext cx="2009029" cy="4278458"/>
          </a:xfrm>
          <a:prstGeom prst="rect">
            <a:avLst/>
          </a:prstGeom>
          <a:ln w="6350">
            <a:solidFill>
              <a:srgbClr val="1D3360"/>
            </a:solidFill>
          </a:ln>
        </p:spPr>
      </p:pic>
      <p:pic>
        <p:nvPicPr>
          <p:cNvPr id="6" name="Picture 5" descr="Imagen del boletin KEYnected Newsletter, Edición 1.">
            <a:extLst>
              <a:ext uri="{FF2B5EF4-FFF2-40B4-BE49-F238E27FC236}">
                <a16:creationId xmlns:a16="http://schemas.microsoft.com/office/drawing/2014/main" id="{2F3E487F-7FC0-5B5B-7F32-5F657F4FAD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949" y="1548846"/>
            <a:ext cx="3339284" cy="42784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3955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6514D-BBC3-4B02-931F-37B3A0507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808FA-1633-782E-1EEA-C45FB1B1A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40" y="4355130"/>
            <a:ext cx="10693399" cy="1239947"/>
          </a:xfrm>
        </p:spPr>
        <p:txBody>
          <a:bodyPr rtlCol="0" anchor="t" anchorCtr="0">
            <a:noAutofit/>
          </a:bodyPr>
          <a:lstStyle/>
          <a:p>
            <a:pPr rtl="0"/>
            <a:r>
              <a:rPr lang="es" sz="3600" b="1"/>
              <a:t>Manténgase Conectado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15A34-13E0-58EF-48F2-55D57AF29F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AECFC-B3FD-4B2F-AC65-82A7E7A91D8D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55" pitchFamily="50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55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7F327-84CB-04D7-988F-5DE78B4CD73A}"/>
              </a:ext>
            </a:extLst>
          </p:cNvPr>
          <p:cNvSpPr txBox="1"/>
          <p:nvPr/>
        </p:nvSpPr>
        <p:spPr>
          <a:xfrm>
            <a:off x="347765" y="4971178"/>
            <a:ext cx="5794834" cy="1727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lnSpc>
                <a:spcPct val="150000"/>
              </a:lnSpc>
              <a:buClr>
                <a:srgbClr val="A2CF5F"/>
              </a:buClr>
              <a:buFont typeface="Wingdings" panose="05000000000000000000" pitchFamily="2" charset="2"/>
              <a:buChar char="§"/>
            </a:pPr>
            <a:r>
              <a:rPr lang="es" sz="1200" b="1">
                <a:solidFill>
                  <a:schemeClr val="bg1"/>
                </a:solidFill>
              </a:rPr>
              <a:t>Regístrese </a:t>
            </a:r>
            <a:r>
              <a:rPr lang="es" sz="1200">
                <a:solidFill>
                  <a:schemeClr val="bg1"/>
                </a:solidFill>
              </a:rPr>
              <a:t>para recibir alertas de proyectos por correo electrónico o mensaje de texto.</a:t>
            </a:r>
          </a:p>
          <a:p>
            <a:pPr marL="285750" indent="-285750" rtl="0">
              <a:lnSpc>
                <a:spcPct val="150000"/>
              </a:lnSpc>
              <a:buClr>
                <a:srgbClr val="A2CF5F"/>
              </a:buClr>
              <a:buFont typeface="Wingdings" panose="05000000000000000000" pitchFamily="2" charset="2"/>
              <a:buChar char="§"/>
            </a:pPr>
            <a:r>
              <a:rPr lang="es" sz="1200" b="1">
                <a:solidFill>
                  <a:schemeClr val="bg1"/>
                </a:solidFill>
              </a:rPr>
              <a:t>Invítenos </a:t>
            </a:r>
            <a:r>
              <a:rPr lang="es" sz="1200">
                <a:solidFill>
                  <a:schemeClr val="bg1"/>
                </a:solidFill>
              </a:rPr>
              <a:t>a hablar en su comunidad.</a:t>
            </a:r>
          </a:p>
          <a:p>
            <a:pPr marL="285750" indent="-285750" rtl="0">
              <a:lnSpc>
                <a:spcPct val="150000"/>
              </a:lnSpc>
              <a:buClr>
                <a:srgbClr val="A2CF5F"/>
              </a:buClr>
              <a:buFont typeface="Wingdings" panose="05000000000000000000" pitchFamily="2" charset="2"/>
              <a:buChar char="§"/>
            </a:pPr>
            <a:r>
              <a:rPr lang="es" sz="1200" b="1">
                <a:solidFill>
                  <a:schemeClr val="bg1"/>
                </a:solidFill>
              </a:rPr>
              <a:t>Comparta sus comentarios </a:t>
            </a:r>
            <a:r>
              <a:rPr lang="es" sz="1200">
                <a:solidFill>
                  <a:schemeClr val="bg1"/>
                </a:solidFill>
              </a:rPr>
              <a:t>por correo electrónico o a través de la línea directa del proyecto.</a:t>
            </a:r>
          </a:p>
          <a:p>
            <a:pPr marL="285750" indent="-285750" rtl="0">
              <a:lnSpc>
                <a:spcPct val="150000"/>
              </a:lnSpc>
              <a:buClr>
                <a:srgbClr val="A2CF5F"/>
              </a:buClr>
              <a:buFont typeface="Wingdings" panose="05000000000000000000" pitchFamily="2" charset="2"/>
              <a:buChar char="§"/>
            </a:pPr>
            <a:r>
              <a:rPr lang="es" sz="1200" b="1">
                <a:solidFill>
                  <a:schemeClr val="bg1"/>
                </a:solidFill>
              </a:rPr>
              <a:t>Síganos </a:t>
            </a:r>
            <a:r>
              <a:rPr lang="es" sz="1200">
                <a:solidFill>
                  <a:schemeClr val="bg1"/>
                </a:solidFill>
              </a:rPr>
              <a:t>en Facebook para estar al día de las novedades del proyecto.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A3C781-B384-4227-210E-E90BA7C7217D}"/>
              </a:ext>
            </a:extLst>
          </p:cNvPr>
          <p:cNvSpPr txBox="1"/>
          <p:nvPr/>
        </p:nvSpPr>
        <p:spPr>
          <a:xfrm>
            <a:off x="9560190" y="5964868"/>
            <a:ext cx="319424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rtl="0">
              <a:lnSpc>
                <a:spcPct val="100000"/>
              </a:lnSpc>
              <a:spcBef>
                <a:spcPts val="400"/>
              </a:spcBef>
              <a:buNone/>
            </a:pPr>
            <a:r>
              <a:rPr lang="es" sz="1400">
                <a:solidFill>
                  <a:schemeClr val="bg1"/>
                </a:solidFill>
                <a:latin typeface="Stem-Regular" panose="020B0503020203020204" pitchFamily="34" charset="0"/>
                <a:ea typeface="Stem-Regular" panose="020B0503020203020204" pitchFamily="34" charset="0"/>
                <a:cs typeface="Arial"/>
              </a:rPr>
              <a:t>Reconstrucción del puente Key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s" sz="1400">
                <a:solidFill>
                  <a:schemeClr val="bg1"/>
                </a:solidFill>
                <a:latin typeface="Stem-Regular"/>
                <a:ea typeface="Stem-Regular" panose="020B0503020203020204" pitchFamily="34" charset="0"/>
                <a:cs typeface="Arial"/>
              </a:rPr>
              <a:t>2310 Broening Highway</a:t>
            </a:r>
            <a:br>
              <a:rPr lang="en-US" sz="1400">
                <a:solidFill>
                  <a:schemeClr val="bg1"/>
                </a:solidFill>
                <a:latin typeface="Stem-Regular" panose="020B0503020203020204" pitchFamily="34" charset="0"/>
                <a:ea typeface="Stem-Regular" panose="020B0503020203020204" pitchFamily="34" charset="0"/>
                <a:cs typeface="Arial"/>
              </a:rPr>
            </a:br>
            <a:r>
              <a:rPr lang="es" sz="1400">
                <a:solidFill>
                  <a:schemeClr val="bg1"/>
                </a:solidFill>
                <a:latin typeface="Stem-Regular"/>
                <a:ea typeface="Stem-Regular" panose="020B0503020203020204" pitchFamily="34" charset="0"/>
                <a:cs typeface="Arial"/>
              </a:rPr>
              <a:t>Baltimore, MD 21224</a:t>
            </a:r>
          </a:p>
          <a:p>
            <a:pPr rtl="0"/>
            <a:endParaRPr lang="en-US">
              <a:solidFill>
                <a:schemeClr val="bg1"/>
              </a:solidFill>
              <a:latin typeface="Stem-Regular" panose="020B05030202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45072-41D3-2320-9FCB-022C875A8150}"/>
              </a:ext>
            </a:extLst>
          </p:cNvPr>
          <p:cNvSpPr txBox="1"/>
          <p:nvPr/>
        </p:nvSpPr>
        <p:spPr>
          <a:xfrm>
            <a:off x="9560190" y="4404724"/>
            <a:ext cx="356108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es" sz="1600">
                <a:solidFill>
                  <a:schemeClr val="bg1"/>
                </a:solidFill>
                <a:latin typeface="Stem-Regular" panose="020B0503020203020204" pitchFamily="34" charset="0"/>
                <a:ea typeface="Stem-Regular" panose="020B0503020203020204" pitchFamily="34" charset="0"/>
                <a:cs typeface="Arial"/>
              </a:rPr>
              <a:t>800-515-7030</a:t>
            </a:r>
          </a:p>
          <a:p>
            <a:pPr rtl="0"/>
            <a:r>
              <a:rPr lang="es" sz="1100">
                <a:solidFill>
                  <a:schemeClr val="bg1"/>
                </a:solidFill>
                <a:latin typeface="Stem-Regular" panose="020B0503020203020204" pitchFamily="34" charset="0"/>
                <a:ea typeface="Stem-Regular" panose="020B0503020203020204" pitchFamily="34" charset="0"/>
                <a:cs typeface="Arial"/>
              </a:rPr>
              <a:t>Línea directa de información pública</a:t>
            </a:r>
            <a:endParaRPr lang="en-US" sz="1100">
              <a:solidFill>
                <a:schemeClr val="bg1"/>
              </a:solidFill>
              <a:latin typeface="Stem-Regular" panose="020B0503020203020204" pitchFamily="34" charset="0"/>
              <a:ea typeface="Stem-Regular" panose="020B0503020203020204" pitchFamily="34" charset="0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0765AF-BA5B-4B30-6D9B-40EF6EE31B16}"/>
              </a:ext>
            </a:extLst>
          </p:cNvPr>
          <p:cNvSpPr txBox="1"/>
          <p:nvPr/>
        </p:nvSpPr>
        <p:spPr>
          <a:xfrm>
            <a:off x="9536975" y="5287104"/>
            <a:ext cx="386503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es" sz="1400">
                <a:solidFill>
                  <a:schemeClr val="bg1"/>
                </a:solidFill>
                <a:latin typeface="Stem-Regular" panose="020B0503020203020204" pitchFamily="34" charset="0"/>
                <a:ea typeface="Stem-Regular" panose="020B0503020203020204" pitchFamily="34" charset="0"/>
                <a:cs typeface="Arial"/>
              </a:rPr>
              <a:t>info@KeyBridgeRebuild.com</a:t>
            </a:r>
            <a:endParaRPr lang="en-US" sz="1400">
              <a:solidFill>
                <a:schemeClr val="bg1"/>
              </a:solidFill>
              <a:latin typeface="Stem-Regular" panose="020B05030202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AF0016-051B-1C29-ED69-CCD3DEDB353E}"/>
              </a:ext>
            </a:extLst>
          </p:cNvPr>
          <p:cNvSpPr txBox="1"/>
          <p:nvPr/>
        </p:nvSpPr>
        <p:spPr>
          <a:xfrm>
            <a:off x="6713952" y="4477782"/>
            <a:ext cx="319424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es" sz="1400">
                <a:solidFill>
                  <a:schemeClr val="bg1"/>
                </a:solidFill>
                <a:latin typeface="Stem-Regular"/>
                <a:ea typeface="Stem-Regular" panose="020B0503020203020204" pitchFamily="34" charset="0"/>
              </a:rPr>
              <a:t>KeyBridgeRebuild.com</a:t>
            </a:r>
            <a:endParaRPr lang="en-US" sz="1400">
              <a:solidFill>
                <a:schemeClr val="bg1"/>
              </a:solidFill>
              <a:latin typeface="Stem-Regular"/>
              <a:ea typeface="Stem-Regular" panose="020B05030202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EFED6-69EA-6437-F13A-01D824756150}"/>
              </a:ext>
            </a:extLst>
          </p:cNvPr>
          <p:cNvSpPr txBox="1"/>
          <p:nvPr/>
        </p:nvSpPr>
        <p:spPr>
          <a:xfrm>
            <a:off x="6713952" y="5264098"/>
            <a:ext cx="319424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es" sz="1400">
                <a:solidFill>
                  <a:schemeClr val="bg1"/>
                </a:solidFill>
                <a:latin typeface="Stem-Regular"/>
                <a:ea typeface="Stem-Regular" panose="020B0503020203020204" pitchFamily="34" charset="0"/>
              </a:rPr>
              <a:t>@KeyBridgeRebuild</a:t>
            </a:r>
            <a:endParaRPr lang="en-US" sz="1400">
              <a:solidFill>
                <a:schemeClr val="bg1"/>
              </a:solidFill>
              <a:latin typeface="Stem-Regular"/>
              <a:ea typeface="Stem-Regular" panose="020B05030202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DA2F99-4E30-BC7C-FDCF-6BE1C92A1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354" y="4377446"/>
            <a:ext cx="592835" cy="592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CF546B-2470-21D2-E040-23573CC1A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202" y="5204264"/>
            <a:ext cx="513924" cy="513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B43E00-B7A0-B68E-31A0-2B8CFA460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7747" y="6027844"/>
            <a:ext cx="331191" cy="5371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5C7B5F-E044-F4E8-F79C-B3BE949DB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6926" y="4448014"/>
            <a:ext cx="592835" cy="4945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2F15B4-1DF0-5A99-6359-F66A8C119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0448" y="5178870"/>
            <a:ext cx="453316" cy="45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08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2E19-C33C-027B-8E5B-B9620C77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Costo y cronograma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3C443-95CD-F061-5148-9B1B55107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15" y="1125583"/>
            <a:ext cx="6660774" cy="4115339"/>
          </a:xfrm>
        </p:spPr>
        <p:txBody>
          <a:bodyPr vert="horz" lIns="0" tIns="0" rIns="0" bIns="0" rtlCol="0" anchor="t">
            <a:noAutofit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 sz="2000" b="1">
                <a:latin typeface="Avenir 55"/>
              </a:rPr>
              <a:t>Costo y cronograma actualizados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</a:pPr>
            <a:r>
              <a:rPr lang="es" sz="1600">
                <a:latin typeface="Avenir 55"/>
              </a:rPr>
              <a:t>Rango de costo estimado: entre $4.3 y $5.2 mil millones.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</a:pPr>
            <a:r>
              <a:rPr lang="es" sz="1600">
                <a:latin typeface="Avenir 55"/>
              </a:rPr>
              <a:t>Apertura al tráfico prevista: finales de 2030.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 sz="2000" b="1">
                <a:latin typeface="Avenir 55"/>
              </a:rPr>
              <a:t>Estimaciones de costos iniciales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</a:pPr>
            <a:r>
              <a:rPr lang="es" sz="1600">
                <a:latin typeface="Avenir 55"/>
              </a:rPr>
              <a:t>La estimación inicial se desarrolló en menos de dos semanas después del colapso.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</a:pPr>
            <a:r>
              <a:rPr lang="es" sz="1600">
                <a:latin typeface="Avenir 55"/>
              </a:rPr>
              <a:t>Requisito para asegurar la financiación federal con información limitada.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</a:pPr>
            <a:r>
              <a:rPr lang="es" sz="1600">
                <a:latin typeface="Avenir 55"/>
              </a:rPr>
              <a:t>El diseño estaba al 0%, sin estudios de ingeniería terminados.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 sz="2000" b="1">
                <a:latin typeface="Avenir 55"/>
              </a:rPr>
              <a:t>Progreso acelerado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</a:pPr>
            <a:r>
              <a:rPr lang="es" sz="1600">
                <a:latin typeface="Avenir 55"/>
              </a:rPr>
              <a:t>En solo 14 meses, el proyecto avanzó hasta alcanzar el 70% del diseño.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</a:pPr>
            <a:r>
              <a:rPr lang="es" sz="1600">
                <a:latin typeface="Avenir 55"/>
              </a:rPr>
              <a:t>Proyectos de esta envergadura suelen tardar entre 6 y 7 años en completarse.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</a:pPr>
            <a:r>
              <a:rPr lang="es" sz="1600">
                <a:latin typeface="Avenir 55"/>
              </a:rPr>
              <a:t>Actividades de pre-construcción y los datos actualizados permitieron obtener estimaciones más precisas.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C87CA0-A523-57E5-D59F-89571F4F2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3</a:t>
            </a:fld>
            <a:endParaRPr lang="en-US"/>
          </a:p>
        </p:txBody>
      </p:sp>
      <p:pic>
        <p:nvPicPr>
          <p:cNvPr id="7" name="Picture 6" descr="Representación del Key Bridge reconstruido.">
            <a:extLst>
              <a:ext uri="{FF2B5EF4-FFF2-40B4-BE49-F238E27FC236}">
                <a16:creationId xmlns:a16="http://schemas.microsoft.com/office/drawing/2014/main" id="{D733562A-2264-966A-B8AF-2D4B164E9E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74171" y="1293961"/>
            <a:ext cx="4284454" cy="428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21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7AE53-84E2-A9BB-0300-36D0B8C61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2D010-2AB8-0D2B-270A-39C605067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Costo y cronograma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6F024-8A96-2DFF-2646-43208D016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16" y="1499936"/>
            <a:ext cx="6600808" cy="3858128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 b="1">
                <a:latin typeface="Avenir 55"/>
              </a:rPr>
              <a:t>Factores clave que influyen en los costos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</a:pPr>
            <a:r>
              <a:rPr lang="es">
                <a:latin typeface="Avenir 55"/>
              </a:rPr>
              <a:t>Protección mejorada del muelle que cumple los requisitos federales de seguridad.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</a:pPr>
            <a:r>
              <a:rPr lang="es">
                <a:latin typeface="Avenir 55"/>
              </a:rPr>
              <a:t>Tramo principal más alto y más largo para permitir el tránsito de embarcaciones.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</a:pPr>
            <a:r>
              <a:rPr lang="es">
                <a:latin typeface="Avenir 55"/>
              </a:rPr>
              <a:t>Condiciones volátiles del mercado de la construcción.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 b="1">
                <a:latin typeface="Avenir 55"/>
              </a:rPr>
              <a:t>Estándares y requisitos modernos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</a:pPr>
            <a:r>
              <a:rPr lang="es">
                <a:latin typeface="Avenir 55"/>
              </a:rPr>
              <a:t>Diseño que cumple con las normas actuales, los requisitos federales y las prácticas nacionales.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</a:pPr>
            <a:r>
              <a:rPr lang="es">
                <a:latin typeface="Avenir 55"/>
              </a:rPr>
              <a:t>Cumple con los requisitos federales de navegación, incluyendo una altura libre de 230 pies.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4E851-E9C7-80A3-F7FB-F64AB6022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4</a:t>
            </a:fld>
            <a:endParaRPr lang="en-US"/>
          </a:p>
        </p:txBody>
      </p:sp>
      <p:pic>
        <p:nvPicPr>
          <p:cNvPr id="4" name="Picture 3" descr="Representación del Key Bridge reconstruido con tramo principal más alto y más largo y sistema de protección mejorada del muelle más larga que un campo de futbol de la NFL.">
            <a:extLst>
              <a:ext uri="{FF2B5EF4-FFF2-40B4-BE49-F238E27FC236}">
                <a16:creationId xmlns:a16="http://schemas.microsoft.com/office/drawing/2014/main" id="{536F8679-C108-9867-75B9-8D2A5B7D6D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9794" y="1293961"/>
            <a:ext cx="4313208" cy="428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50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5CE2D-0E9E-9060-59CC-C30E7F7BF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5</a:t>
            </a:fld>
            <a:endParaRPr lang="en-US"/>
          </a:p>
        </p:txBody>
      </p:sp>
      <p:grpSp>
        <p:nvGrpSpPr>
          <p:cNvPr id="8" name="Group 7" descr="Progreso de la reconstrucción del Key Bridge del 2018 al 2025 en comparación con puentes de tamaño y magnitud similares: Mobile River Bridge, Brent Spence Bridge y Gordie-Howe Bridge. El gráfico muestra el progreso del Key Bridge se está moviendo en un horario más comprimido en comparación con los demás.">
            <a:extLst>
              <a:ext uri="{FF2B5EF4-FFF2-40B4-BE49-F238E27FC236}">
                <a16:creationId xmlns:a16="http://schemas.microsoft.com/office/drawing/2014/main" id="{939935A9-3363-6832-F14D-8A6B098ED6E7}"/>
              </a:ext>
            </a:extLst>
          </p:cNvPr>
          <p:cNvGrpSpPr/>
          <p:nvPr/>
        </p:nvGrpSpPr>
        <p:grpSpPr>
          <a:xfrm>
            <a:off x="467526" y="231230"/>
            <a:ext cx="10368613" cy="5544431"/>
            <a:chOff x="328479" y="1036968"/>
            <a:chExt cx="9045089" cy="55839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4BAFF0C-1057-7A97-38D4-8A9018650444}"/>
                </a:ext>
              </a:extLst>
            </p:cNvPr>
            <p:cNvGrpSpPr/>
            <p:nvPr/>
          </p:nvGrpSpPr>
          <p:grpSpPr>
            <a:xfrm>
              <a:off x="1879727" y="1036968"/>
              <a:ext cx="914400" cy="679423"/>
              <a:chOff x="1079916" y="767499"/>
              <a:chExt cx="1513033" cy="768145"/>
            </a:xfrm>
            <a:solidFill>
              <a:srgbClr val="1D3360"/>
            </a:solidFill>
          </p:grpSpPr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3CF14746-8C3C-AD22-85E3-4537C8BDA373}"/>
                  </a:ext>
                </a:extLst>
              </p:cNvPr>
              <p:cNvSpPr/>
              <p:nvPr/>
            </p:nvSpPr>
            <p:spPr>
              <a:xfrm>
                <a:off x="1079918" y="767499"/>
                <a:ext cx="1513030" cy="37543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3438" rtl="0"/>
                <a:r>
                  <a:rPr lang="es" sz="913">
                    <a:solidFill>
                      <a:prstClr val="white"/>
                    </a:solidFill>
                    <a:latin typeface="Arial Narrow"/>
                  </a:rPr>
                  <a:t>2018</a:t>
                </a: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C32B608E-8C77-BD88-80AA-036D20F2D445}"/>
                  </a:ext>
                </a:extLst>
              </p:cNvPr>
              <p:cNvSpPr/>
              <p:nvPr/>
            </p:nvSpPr>
            <p:spPr>
              <a:xfrm>
                <a:off x="1079916" y="1085874"/>
                <a:ext cx="742587" cy="4497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ENE. –</a:t>
                </a:r>
              </a:p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JUN.</a:t>
                </a: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4E2282FD-FFFC-789E-0BEB-90B8FB751FE0}"/>
                  </a:ext>
                </a:extLst>
              </p:cNvPr>
              <p:cNvSpPr/>
              <p:nvPr/>
            </p:nvSpPr>
            <p:spPr>
              <a:xfrm>
                <a:off x="1830997" y="1093852"/>
                <a:ext cx="761952" cy="4417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JUL. –</a:t>
                </a:r>
              </a:p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DIC.</a:t>
                </a:r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BA61249-D34B-6026-C3AE-738D56044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16" y="1093852"/>
                <a:ext cx="1513033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84EC5AF-D7CD-3099-3292-600B9717A0C1}"/>
                </a:ext>
              </a:extLst>
            </p:cNvPr>
            <p:cNvGrpSpPr/>
            <p:nvPr/>
          </p:nvGrpSpPr>
          <p:grpSpPr>
            <a:xfrm>
              <a:off x="2803422" y="1036968"/>
              <a:ext cx="914400" cy="679423"/>
              <a:chOff x="1079916" y="767499"/>
              <a:chExt cx="1513033" cy="768145"/>
            </a:xfrm>
            <a:solidFill>
              <a:srgbClr val="1D3360"/>
            </a:solidFill>
          </p:grpSpPr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592823CA-9E86-3F28-074F-92A6E03F6596}"/>
                  </a:ext>
                </a:extLst>
              </p:cNvPr>
              <p:cNvSpPr/>
              <p:nvPr/>
            </p:nvSpPr>
            <p:spPr>
              <a:xfrm>
                <a:off x="1079918" y="767499"/>
                <a:ext cx="1513031" cy="37543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3438" rtl="0"/>
                <a:r>
                  <a:rPr lang="es" sz="913">
                    <a:solidFill>
                      <a:prstClr val="white"/>
                    </a:solidFill>
                    <a:latin typeface="Arial Narrow"/>
                  </a:rPr>
                  <a:t>2019</a:t>
                </a: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9C3EC62A-5E67-5D27-EA23-7C8BF0F96B75}"/>
                  </a:ext>
                </a:extLst>
              </p:cNvPr>
              <p:cNvSpPr/>
              <p:nvPr/>
            </p:nvSpPr>
            <p:spPr>
              <a:xfrm>
                <a:off x="1079916" y="1085874"/>
                <a:ext cx="742587" cy="4497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ENE. –</a:t>
                </a:r>
              </a:p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JUN.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4E19471C-3BB8-B85A-6E2B-859F81A26947}"/>
                  </a:ext>
                </a:extLst>
              </p:cNvPr>
              <p:cNvSpPr/>
              <p:nvPr/>
            </p:nvSpPr>
            <p:spPr>
              <a:xfrm>
                <a:off x="1847486" y="1093852"/>
                <a:ext cx="745463" cy="4417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JUL. –</a:t>
                </a:r>
              </a:p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DIC.</a:t>
                </a:r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0F610FF-02EA-9755-7331-2E3BA2946D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16" y="1093852"/>
                <a:ext cx="1513033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945CBA-A85B-5B26-C93B-44D4FDF97918}"/>
                </a:ext>
              </a:extLst>
            </p:cNvPr>
            <p:cNvGrpSpPr/>
            <p:nvPr/>
          </p:nvGrpSpPr>
          <p:grpSpPr>
            <a:xfrm>
              <a:off x="3724240" y="1036968"/>
              <a:ext cx="914400" cy="679423"/>
              <a:chOff x="1079916" y="767499"/>
              <a:chExt cx="1513033" cy="768145"/>
            </a:xfrm>
            <a:solidFill>
              <a:srgbClr val="1D3360"/>
            </a:solidFill>
          </p:grpSpPr>
          <p:sp>
            <p:nvSpPr>
              <p:cNvPr id="131" name="Rectangle: Rounded Corners 130">
                <a:extLst>
                  <a:ext uri="{FF2B5EF4-FFF2-40B4-BE49-F238E27FC236}">
                    <a16:creationId xmlns:a16="http://schemas.microsoft.com/office/drawing/2014/main" id="{4BEB9B32-E5AA-7691-73C0-77F1846762D7}"/>
                  </a:ext>
                </a:extLst>
              </p:cNvPr>
              <p:cNvSpPr/>
              <p:nvPr/>
            </p:nvSpPr>
            <p:spPr>
              <a:xfrm>
                <a:off x="1079918" y="767499"/>
                <a:ext cx="1513031" cy="37543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3438" rtl="0"/>
                <a:r>
                  <a:rPr lang="es" sz="913">
                    <a:solidFill>
                      <a:prstClr val="white"/>
                    </a:solidFill>
                    <a:latin typeface="Arial Narrow"/>
                  </a:rPr>
                  <a:t>2020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3685C4B1-8C57-822D-3883-36ED4E7D22B0}"/>
                  </a:ext>
                </a:extLst>
              </p:cNvPr>
              <p:cNvSpPr/>
              <p:nvPr/>
            </p:nvSpPr>
            <p:spPr>
              <a:xfrm>
                <a:off x="1079916" y="1085874"/>
                <a:ext cx="742587" cy="4497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ENE. –</a:t>
                </a:r>
              </a:p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JUN.</a:t>
                </a: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0D59C878-82A0-C916-3B28-0D29AB160072}"/>
                  </a:ext>
                </a:extLst>
              </p:cNvPr>
              <p:cNvSpPr/>
              <p:nvPr/>
            </p:nvSpPr>
            <p:spPr>
              <a:xfrm>
                <a:off x="1848963" y="1093852"/>
                <a:ext cx="743986" cy="4417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JUL. –</a:t>
                </a:r>
              </a:p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DIC.</a:t>
                </a: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139FED04-A4FD-31E2-2485-584C4C1722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16" y="1093852"/>
                <a:ext cx="1513033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1685ADE-5022-20F5-0E69-F74BAE306DBB}"/>
                </a:ext>
              </a:extLst>
            </p:cNvPr>
            <p:cNvGrpSpPr/>
            <p:nvPr/>
          </p:nvGrpSpPr>
          <p:grpSpPr>
            <a:xfrm>
              <a:off x="4641266" y="1036968"/>
              <a:ext cx="914400" cy="679423"/>
              <a:chOff x="1079916" y="767499"/>
              <a:chExt cx="1523574" cy="768145"/>
            </a:xfrm>
            <a:solidFill>
              <a:srgbClr val="1D3360"/>
            </a:solidFill>
          </p:grpSpPr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78DC11FD-CED7-3457-3B59-496D8E907159}"/>
                  </a:ext>
                </a:extLst>
              </p:cNvPr>
              <p:cNvSpPr/>
              <p:nvPr/>
            </p:nvSpPr>
            <p:spPr>
              <a:xfrm>
                <a:off x="1090459" y="767499"/>
                <a:ext cx="1513031" cy="37543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3438" rtl="0"/>
                <a:r>
                  <a:rPr lang="es" sz="913">
                    <a:solidFill>
                      <a:prstClr val="white"/>
                    </a:solidFill>
                    <a:latin typeface="Arial Narrow"/>
                  </a:rPr>
                  <a:t>2021</a:t>
                </a: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45B4F8D4-0A48-3931-C783-BFF461D11846}"/>
                  </a:ext>
                </a:extLst>
              </p:cNvPr>
              <p:cNvSpPr/>
              <p:nvPr/>
            </p:nvSpPr>
            <p:spPr>
              <a:xfrm>
                <a:off x="1090456" y="1085874"/>
                <a:ext cx="742587" cy="4497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ENE. –</a:t>
                </a:r>
              </a:p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JUN.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56AC4B0-FBA4-1CA4-9105-5FCB34A870E5}"/>
                  </a:ext>
                </a:extLst>
              </p:cNvPr>
              <p:cNvSpPr/>
              <p:nvPr/>
            </p:nvSpPr>
            <p:spPr>
              <a:xfrm>
                <a:off x="1852829" y="1093853"/>
                <a:ext cx="750661" cy="44179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JUL. –</a:t>
                </a:r>
              </a:p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DIC.</a:t>
                </a:r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DD8705A4-8B66-F2E0-1538-2DB368D913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16" y="1093852"/>
                <a:ext cx="1513033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BF32B45-DBDC-EBCB-DB63-CAB98DA5B3D7}"/>
                </a:ext>
              </a:extLst>
            </p:cNvPr>
            <p:cNvGrpSpPr/>
            <p:nvPr/>
          </p:nvGrpSpPr>
          <p:grpSpPr>
            <a:xfrm>
              <a:off x="5565984" y="1038849"/>
              <a:ext cx="914400" cy="679423"/>
              <a:chOff x="1079916" y="767499"/>
              <a:chExt cx="1513033" cy="768145"/>
            </a:xfrm>
            <a:solidFill>
              <a:srgbClr val="1D3360"/>
            </a:solidFill>
          </p:grpSpPr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40321F76-3161-B11C-4342-6C13F94579FF}"/>
                  </a:ext>
                </a:extLst>
              </p:cNvPr>
              <p:cNvSpPr/>
              <p:nvPr/>
            </p:nvSpPr>
            <p:spPr>
              <a:xfrm>
                <a:off x="1079918" y="767499"/>
                <a:ext cx="1511633" cy="37543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3438" rtl="0"/>
                <a:r>
                  <a:rPr lang="es" sz="913">
                    <a:solidFill>
                      <a:prstClr val="white"/>
                    </a:solidFill>
                    <a:latin typeface="Arial Narrow"/>
                  </a:rPr>
                  <a:t>2022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14368BE3-7B05-635F-2269-B2E57E42BF55}"/>
                  </a:ext>
                </a:extLst>
              </p:cNvPr>
              <p:cNvSpPr/>
              <p:nvPr/>
            </p:nvSpPr>
            <p:spPr>
              <a:xfrm>
                <a:off x="1079916" y="1085874"/>
                <a:ext cx="742587" cy="4497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ENE. –</a:t>
                </a:r>
              </a:p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JUN.</a:t>
                </a: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60E73F9-740E-7501-8A63-EE31DB627C19}"/>
                  </a:ext>
                </a:extLst>
              </p:cNvPr>
              <p:cNvSpPr/>
              <p:nvPr/>
            </p:nvSpPr>
            <p:spPr>
              <a:xfrm>
                <a:off x="1848963" y="1093852"/>
                <a:ext cx="743985" cy="4417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JUL. –</a:t>
                </a:r>
              </a:p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DIC.</a:t>
                </a: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7DC565E7-C229-401C-A1E4-959D5C12EF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16" y="1093852"/>
                <a:ext cx="1513033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9113FF6-C433-5D74-0A26-14354693837B}"/>
                </a:ext>
              </a:extLst>
            </p:cNvPr>
            <p:cNvGrpSpPr/>
            <p:nvPr/>
          </p:nvGrpSpPr>
          <p:grpSpPr>
            <a:xfrm>
              <a:off x="6481997" y="1038849"/>
              <a:ext cx="914400" cy="679423"/>
              <a:chOff x="1079916" y="767499"/>
              <a:chExt cx="1513033" cy="768145"/>
            </a:xfrm>
            <a:solidFill>
              <a:srgbClr val="1D3360"/>
            </a:solidFill>
          </p:grpSpPr>
          <p:sp>
            <p:nvSpPr>
              <p:cNvPr id="119" name="Rectangle: Rounded Corners 118">
                <a:extLst>
                  <a:ext uri="{FF2B5EF4-FFF2-40B4-BE49-F238E27FC236}">
                    <a16:creationId xmlns:a16="http://schemas.microsoft.com/office/drawing/2014/main" id="{5071AA97-2BBE-8505-E5E9-C20ABC53FC78}"/>
                  </a:ext>
                </a:extLst>
              </p:cNvPr>
              <p:cNvSpPr/>
              <p:nvPr/>
            </p:nvSpPr>
            <p:spPr>
              <a:xfrm>
                <a:off x="1079918" y="767499"/>
                <a:ext cx="1513031" cy="37543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3438" rtl="0"/>
                <a:r>
                  <a:rPr lang="es" sz="913">
                    <a:solidFill>
                      <a:prstClr val="white"/>
                    </a:solidFill>
                    <a:latin typeface="Arial Narrow"/>
                  </a:rPr>
                  <a:t>2023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BD0547B4-90B3-0A55-BF69-44347926CD1D}"/>
                  </a:ext>
                </a:extLst>
              </p:cNvPr>
              <p:cNvSpPr/>
              <p:nvPr/>
            </p:nvSpPr>
            <p:spPr>
              <a:xfrm>
                <a:off x="1079916" y="1085874"/>
                <a:ext cx="742587" cy="4497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ENE. –</a:t>
                </a:r>
              </a:p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JUN.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CC46BA50-1BB8-2513-8E79-E3AF5C30F694}"/>
                  </a:ext>
                </a:extLst>
              </p:cNvPr>
              <p:cNvSpPr/>
              <p:nvPr/>
            </p:nvSpPr>
            <p:spPr>
              <a:xfrm>
                <a:off x="1840893" y="1093852"/>
                <a:ext cx="752056" cy="4417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JUL. –</a:t>
                </a:r>
              </a:p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DIC.</a:t>
                </a: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552270C-6B3F-74B8-D227-3648632A42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16" y="1093852"/>
                <a:ext cx="1513033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C85E43C-22A1-2974-34A6-2058E5878B04}"/>
                </a:ext>
              </a:extLst>
            </p:cNvPr>
            <p:cNvGrpSpPr/>
            <p:nvPr/>
          </p:nvGrpSpPr>
          <p:grpSpPr>
            <a:xfrm>
              <a:off x="7412342" y="1038849"/>
              <a:ext cx="914400" cy="679423"/>
              <a:chOff x="1079916" y="767499"/>
              <a:chExt cx="1513033" cy="768145"/>
            </a:xfrm>
            <a:solidFill>
              <a:srgbClr val="1D3360"/>
            </a:solidFill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A67E1553-AB94-C435-D192-641733A04CC5}"/>
                  </a:ext>
                </a:extLst>
              </p:cNvPr>
              <p:cNvSpPr/>
              <p:nvPr/>
            </p:nvSpPr>
            <p:spPr>
              <a:xfrm>
                <a:off x="1079918" y="767499"/>
                <a:ext cx="1513031" cy="37543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3438" rtl="0"/>
                <a:r>
                  <a:rPr lang="es" sz="913">
                    <a:solidFill>
                      <a:prstClr val="white"/>
                    </a:solidFill>
                    <a:latin typeface="Arial Narrow"/>
                  </a:rPr>
                  <a:t>2024</a:t>
                </a: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31C9F09B-4903-8DC5-8CFF-49AB5B9A3C7C}"/>
                  </a:ext>
                </a:extLst>
              </p:cNvPr>
              <p:cNvSpPr/>
              <p:nvPr/>
            </p:nvSpPr>
            <p:spPr>
              <a:xfrm>
                <a:off x="1079916" y="1085874"/>
                <a:ext cx="742587" cy="4497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ENE. –</a:t>
                </a:r>
              </a:p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JUN.</a:t>
                </a: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CE7FE46-5C94-406E-2708-61B1A84D7694}"/>
                  </a:ext>
                </a:extLst>
              </p:cNvPr>
              <p:cNvSpPr/>
              <p:nvPr/>
            </p:nvSpPr>
            <p:spPr>
              <a:xfrm>
                <a:off x="1842289" y="1093852"/>
                <a:ext cx="750660" cy="4417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JUL. –</a:t>
                </a:r>
              </a:p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DIC.</a:t>
                </a:r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183B8251-05E2-D079-6088-0D5EF9B716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16" y="1093852"/>
                <a:ext cx="1513033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34C8EAB-0A10-D4CB-D991-74F22CAEBA95}"/>
                </a:ext>
              </a:extLst>
            </p:cNvPr>
            <p:cNvGrpSpPr/>
            <p:nvPr/>
          </p:nvGrpSpPr>
          <p:grpSpPr>
            <a:xfrm>
              <a:off x="8337789" y="1038849"/>
              <a:ext cx="914400" cy="679423"/>
              <a:chOff x="1078396" y="767499"/>
              <a:chExt cx="1514553" cy="768145"/>
            </a:xfrm>
            <a:solidFill>
              <a:srgbClr val="1D3360"/>
            </a:solidFill>
          </p:grpSpPr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4CA27C5-FA37-B95D-C2DD-3A5B177797A3}"/>
                  </a:ext>
                </a:extLst>
              </p:cNvPr>
              <p:cNvSpPr/>
              <p:nvPr/>
            </p:nvSpPr>
            <p:spPr>
              <a:xfrm>
                <a:off x="1078399" y="767499"/>
                <a:ext cx="1513032" cy="37543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3438" rtl="0"/>
                <a:r>
                  <a:rPr lang="es" sz="913">
                    <a:solidFill>
                      <a:prstClr val="white"/>
                    </a:solidFill>
                    <a:latin typeface="Arial Narrow"/>
                  </a:rPr>
                  <a:t>2025</a:t>
                </a: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FE53AE9-CCD0-1C43-2C8A-9A28A2427FAB}"/>
                  </a:ext>
                </a:extLst>
              </p:cNvPr>
              <p:cNvSpPr/>
              <p:nvPr/>
            </p:nvSpPr>
            <p:spPr>
              <a:xfrm>
                <a:off x="1078396" y="1085875"/>
                <a:ext cx="742587" cy="4497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ENE. –</a:t>
                </a:r>
              </a:p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JUN.</a:t>
                </a: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9E1DB81C-5052-B53B-DAF4-80DCAD44AAB5}"/>
                  </a:ext>
                </a:extLst>
              </p:cNvPr>
              <p:cNvSpPr/>
              <p:nvPr/>
            </p:nvSpPr>
            <p:spPr>
              <a:xfrm>
                <a:off x="1831524" y="1093853"/>
                <a:ext cx="759906" cy="44179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JUL. –</a:t>
                </a:r>
              </a:p>
              <a:p>
                <a:pPr algn="ctr" defTabSz="623438" rtl="0"/>
                <a:r>
                  <a:rPr lang="es" sz="695">
                    <a:solidFill>
                      <a:prstClr val="white"/>
                    </a:solidFill>
                    <a:latin typeface="Arial Narrow"/>
                  </a:rPr>
                  <a:t>DIC.</a:t>
                </a: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26659DF-184C-4ADE-E025-1FF9DB26C5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16" y="1093852"/>
                <a:ext cx="1513033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E890D2B-0473-82E5-041C-7368EAD391F6}"/>
                </a:ext>
              </a:extLst>
            </p:cNvPr>
            <p:cNvGrpSpPr/>
            <p:nvPr/>
          </p:nvGrpSpPr>
          <p:grpSpPr>
            <a:xfrm>
              <a:off x="1880966" y="1731000"/>
              <a:ext cx="7370305" cy="4889912"/>
              <a:chOff x="2058192" y="1313488"/>
              <a:chExt cx="9591947" cy="4278378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CE95844D-86CC-62AF-9F51-DA911AA3E628}"/>
                  </a:ext>
                </a:extLst>
              </p:cNvPr>
              <p:cNvGrpSpPr/>
              <p:nvPr/>
            </p:nvGrpSpPr>
            <p:grpSpPr>
              <a:xfrm>
                <a:off x="2642064" y="1313489"/>
                <a:ext cx="8413814" cy="4278377"/>
                <a:chOff x="1872283" y="1385576"/>
                <a:chExt cx="8915914" cy="3772351"/>
              </a:xfrm>
            </p:grpSpPr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6C2EDF3C-F058-8D42-576C-8365AFDCC2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25908" y="1385576"/>
                  <a:ext cx="8701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D44633AB-A2B3-58D1-C063-CD16957D73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99031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3BEB650E-29DC-F6C5-D311-35CB1E1CB3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78748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F880D27D-0852-FE69-B071-90EA9E7F90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43170" y="1385576"/>
                  <a:ext cx="3818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5E6C57F0-B245-1F10-8127-DAC1DFB1DC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08742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59B456DF-ACD7-6BDE-FD17-4129448E5F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73164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DFA25C1D-3179-9603-4882-35DF4072A5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52881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63748373-8D52-E3A7-F6FA-1A923675CA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72283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68242D8C-984A-12F3-F7AE-629C75E2D5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47271" y="1385576"/>
                  <a:ext cx="11749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61150E51-9FED-FD92-0A23-4445FCFDD8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39076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241457CB-EC68-4F7D-EE5F-EAE278C274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4064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C4856CCE-2D62-2215-305F-B3F8B11691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77241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90F4CE67-2D15-7A6B-8097-0AB56F14C7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52229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B43D903D-C952-CC87-9F6E-BC5F6D0F6B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13209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8D8EA938-9121-403C-8B32-D3100784AE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8197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DC042E72-DE38-3A05-ABF5-B8A6C0E51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8192" y="1313488"/>
                <a:ext cx="0" cy="4278377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3FCC32A-1581-D69A-5372-E1795B62E8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40719" y="1313488"/>
                <a:ext cx="0" cy="4278377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5FB0092-B65C-6820-E7B0-85693FF295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8192" y="5591865"/>
                <a:ext cx="9563711" cy="0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C4028BD-EED6-7C7D-3618-0E6CBB98F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428" y="1326912"/>
                <a:ext cx="9563711" cy="0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606EA1E-8CED-9594-41C4-800B11891D55}"/>
                </a:ext>
              </a:extLst>
            </p:cNvPr>
            <p:cNvGrpSpPr/>
            <p:nvPr/>
          </p:nvGrpSpPr>
          <p:grpSpPr>
            <a:xfrm>
              <a:off x="328479" y="1833273"/>
              <a:ext cx="8992971" cy="1270898"/>
              <a:chOff x="328479" y="1918998"/>
              <a:chExt cx="8992971" cy="1270898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77EFD0F-E4DB-9DAF-5E04-2762D4ACCD2D}"/>
                  </a:ext>
                </a:extLst>
              </p:cNvPr>
              <p:cNvGrpSpPr/>
              <p:nvPr/>
            </p:nvGrpSpPr>
            <p:grpSpPr>
              <a:xfrm>
                <a:off x="328479" y="2244772"/>
                <a:ext cx="1587900" cy="550942"/>
                <a:chOff x="99879" y="2244772"/>
                <a:chExt cx="1587900" cy="550942"/>
              </a:xfrm>
            </p:grpSpPr>
            <p:sp>
              <p:nvSpPr>
                <p:cNvPr id="87" name="Rectangle: Rounded Corners 86">
                  <a:extLst>
                    <a:ext uri="{FF2B5EF4-FFF2-40B4-BE49-F238E27FC236}">
                      <a16:creationId xmlns:a16="http://schemas.microsoft.com/office/drawing/2014/main" id="{E34072D9-A083-096D-772C-AECE108811C9}"/>
                    </a:ext>
                  </a:extLst>
                </p:cNvPr>
                <p:cNvSpPr/>
                <p:nvPr/>
              </p:nvSpPr>
              <p:spPr>
                <a:xfrm>
                  <a:off x="412209" y="2247074"/>
                  <a:ext cx="1188720" cy="548640"/>
                </a:xfrm>
                <a:prstGeom prst="roundRect">
                  <a:avLst>
                    <a:gd name="adj" fmla="val 0"/>
                  </a:avLst>
                </a:prstGeom>
                <a:solidFill>
                  <a:srgbClr val="A2CD6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6920" defTabSz="623438" rtl="0"/>
                  <a:endParaRPr lang="en-US" sz="1391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7CFB1F16-DC0D-FA53-FD98-CC1673101CF7}"/>
                    </a:ext>
                  </a:extLst>
                </p:cNvPr>
                <p:cNvSpPr/>
                <p:nvPr/>
              </p:nvSpPr>
              <p:spPr>
                <a:xfrm>
                  <a:off x="99879" y="2244772"/>
                  <a:ext cx="548640" cy="548640"/>
                </a:xfrm>
                <a:prstGeom prst="ellipse">
                  <a:avLst/>
                </a:prstGeom>
                <a:solidFill>
                  <a:srgbClr val="A2CD60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23438" rtl="0"/>
                  <a:endParaRPr lang="en-US" sz="1565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B4963886-9394-3946-19CD-66CA113A46D4}"/>
                    </a:ext>
                  </a:extLst>
                </p:cNvPr>
                <p:cNvSpPr txBox="1"/>
                <p:nvPr/>
              </p:nvSpPr>
              <p:spPr>
                <a:xfrm>
                  <a:off x="589477" y="2273875"/>
                  <a:ext cx="1098302" cy="456330"/>
                </a:xfrm>
                <a:prstGeom prst="rect">
                  <a:avLst/>
                </a:prstGeom>
                <a:noFill/>
              </p:spPr>
              <p:txBody>
                <a:bodyPr wrap="square" lIns="62345" tIns="31173" rIns="62345" bIns="31173" rtlCol="0" anchor="t">
                  <a:spAutoFit/>
                </a:bodyPr>
                <a:lstStyle/>
                <a:p>
                  <a:pPr marL="46758" defTabSz="623438" rtl="0"/>
                  <a:r>
                    <a:rPr lang="es" sz="1043" b="1">
                      <a:solidFill>
                        <a:prstClr val="black"/>
                      </a:solidFill>
                      <a:latin typeface="Arial Narrow"/>
                    </a:rPr>
                    <a:t>Francis Scott Key Bridge</a:t>
                  </a:r>
                  <a:endParaRPr lang="en-US" sz="1227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pic>
              <p:nvPicPr>
                <p:cNvPr id="90" name="Graphic 89" descr="Bridge scene outline">
                  <a:extLst>
                    <a:ext uri="{FF2B5EF4-FFF2-40B4-BE49-F238E27FC236}">
                      <a16:creationId xmlns:a16="http://schemas.microsoft.com/office/drawing/2014/main" id="{367DEF51-01E8-8D87-0F98-14E501F3D7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2499" y="2323016"/>
                  <a:ext cx="363401" cy="392153"/>
                </a:xfrm>
                <a:prstGeom prst="rect">
                  <a:avLst/>
                </a:prstGeom>
              </p:spPr>
            </p:pic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3B98B960-2C80-D42F-68D6-476BA7F974F1}"/>
                  </a:ext>
                </a:extLst>
              </p:cNvPr>
              <p:cNvGrpSpPr/>
              <p:nvPr/>
            </p:nvGrpSpPr>
            <p:grpSpPr>
              <a:xfrm>
                <a:off x="7855954" y="1918998"/>
                <a:ext cx="1465496" cy="879769"/>
                <a:chOff x="7855954" y="1918998"/>
                <a:chExt cx="1465496" cy="879769"/>
              </a:xfrm>
            </p:grpSpPr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976D6296-63A5-EE60-ED69-6B285F0A8B6B}"/>
                    </a:ext>
                  </a:extLst>
                </p:cNvPr>
                <p:cNvSpPr/>
                <p:nvPr/>
              </p:nvSpPr>
              <p:spPr>
                <a:xfrm>
                  <a:off x="7855954" y="2460361"/>
                  <a:ext cx="1354796" cy="247798"/>
                </a:xfrm>
                <a:prstGeom prst="roundRect">
                  <a:avLst>
                    <a:gd name="adj" fmla="val 1701"/>
                  </a:avLst>
                </a:prstGeom>
                <a:gradFill>
                  <a:gsLst>
                    <a:gs pos="30000">
                      <a:srgbClr val="FFE101"/>
                    </a:gs>
                    <a:gs pos="0">
                      <a:srgbClr val="FF6600"/>
                    </a:gs>
                    <a:gs pos="84000">
                      <a:srgbClr val="A2CD6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23438" rtl="0"/>
                  <a:endParaRPr lang="en-US" sz="1565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B285818F-10D0-AFB5-35D8-EFB538C0A7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495" y="2577717"/>
                  <a:ext cx="1086191" cy="440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FC0CFECE-8A3B-AE9C-ACBA-ACA53C5CBDD6}"/>
                    </a:ext>
                  </a:extLst>
                </p:cNvPr>
                <p:cNvSpPr/>
                <p:nvPr/>
              </p:nvSpPr>
              <p:spPr>
                <a:xfrm>
                  <a:off x="8124284" y="2369675"/>
                  <a:ext cx="385575" cy="416081"/>
                </a:xfrm>
                <a:prstGeom prst="ellipse">
                  <a:avLst/>
                </a:prstGeom>
                <a:solidFill>
                  <a:srgbClr val="F8DB08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623438" rtl="0"/>
                  <a:r>
                    <a:rPr lang="es" sz="869">
                      <a:solidFill>
                        <a:prstClr val="black"/>
                      </a:solidFill>
                      <a:latin typeface="Arial Narrow"/>
                    </a:rPr>
                    <a:t>15</a:t>
                  </a:r>
                  <a:r>
                    <a:rPr lang="es" sz="913">
                      <a:solidFill>
                        <a:prstClr val="black"/>
                      </a:solidFill>
                      <a:latin typeface="Arial Narrow"/>
                    </a:rPr>
                    <a:t>%</a:t>
                  </a:r>
                </a:p>
              </p:txBody>
            </p: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255A72E5-527F-A250-950B-16256A824849}"/>
                    </a:ext>
                  </a:extLst>
                </p:cNvPr>
                <p:cNvGrpSpPr/>
                <p:nvPr/>
              </p:nvGrpSpPr>
              <p:grpSpPr>
                <a:xfrm>
                  <a:off x="8791164" y="1918998"/>
                  <a:ext cx="530286" cy="879769"/>
                  <a:chOff x="8791164" y="1918998"/>
                  <a:chExt cx="530286" cy="879769"/>
                </a:xfrm>
              </p:grpSpPr>
              <p:sp>
                <p:nvSpPr>
                  <p:cNvPr id="84" name="Isosceles Triangle 83">
                    <a:extLst>
                      <a:ext uri="{FF2B5EF4-FFF2-40B4-BE49-F238E27FC236}">
                        <a16:creationId xmlns:a16="http://schemas.microsoft.com/office/drawing/2014/main" id="{FE1E2D3A-AE80-6D85-8C61-D093F33E70C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025720" y="1911766"/>
                    <a:ext cx="288498" cy="302963"/>
                  </a:xfrm>
                  <a:prstGeom prst="triangle">
                    <a:avLst/>
                  </a:prstGeom>
                  <a:solidFill>
                    <a:srgbClr val="A2CD6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6">
                      <a:shade val="15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23438" rtl="0"/>
                    <a:endParaRPr lang="en-US" sz="1565">
                      <a:solidFill>
                        <a:prstClr val="white"/>
                      </a:solidFill>
                      <a:latin typeface="Arial Narrow"/>
                    </a:endParaRPr>
                  </a:p>
                </p:txBody>
              </p: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45882940-7D74-04EE-6D31-E331F9793126}"/>
                      </a:ext>
                    </a:extLst>
                  </p:cNvPr>
                  <p:cNvCxnSpPr>
                    <a:endCxn id="84" idx="2"/>
                  </p:cNvCxnSpPr>
                  <p:nvPr/>
                </p:nvCxnSpPr>
                <p:spPr>
                  <a:xfrm flipV="1">
                    <a:off x="9013676" y="1918998"/>
                    <a:ext cx="4520" cy="711022"/>
                  </a:xfrm>
                  <a:prstGeom prst="line">
                    <a:avLst/>
                  </a:prstGeom>
                  <a:solidFill>
                    <a:srgbClr val="92D05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31876860-54F4-5C28-F5AA-86CC0A524C0C}"/>
                      </a:ext>
                    </a:extLst>
                  </p:cNvPr>
                  <p:cNvSpPr/>
                  <p:nvPr/>
                </p:nvSpPr>
                <p:spPr>
                  <a:xfrm>
                    <a:off x="8791164" y="2341567"/>
                    <a:ext cx="457200" cy="457200"/>
                  </a:xfrm>
                  <a:prstGeom prst="ellipse">
                    <a:avLst/>
                  </a:prstGeom>
                  <a:solidFill>
                    <a:srgbClr val="A2CD60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623438" rtl="0"/>
                    <a:r>
                      <a:rPr lang="es" sz="1217" b="1">
                        <a:solidFill>
                          <a:prstClr val="black"/>
                        </a:solidFill>
                        <a:latin typeface="Arial Narrow"/>
                      </a:rPr>
                      <a:t>70%</a:t>
                    </a:r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4653AAE8-53FA-DA0B-BC22-A38BAFEE4765}"/>
                  </a:ext>
                </a:extLst>
              </p:cNvPr>
              <p:cNvGrpSpPr/>
              <p:nvPr/>
            </p:nvGrpSpPr>
            <p:grpSpPr>
              <a:xfrm>
                <a:off x="484372" y="2902907"/>
                <a:ext cx="8766900" cy="286989"/>
                <a:chOff x="484372" y="2941007"/>
                <a:chExt cx="8766900" cy="286989"/>
              </a:xfrm>
            </p:grpSpPr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id="{C24EEAD4-9C38-A0F1-395B-1E5AC08FFBF8}"/>
                    </a:ext>
                  </a:extLst>
                </p:cNvPr>
                <p:cNvSpPr/>
                <p:nvPr/>
              </p:nvSpPr>
              <p:spPr>
                <a:xfrm>
                  <a:off x="484372" y="2999996"/>
                  <a:ext cx="8766900" cy="138938"/>
                </a:xfrm>
                <a:prstGeom prst="roundRect">
                  <a:avLst>
                    <a:gd name="adj" fmla="val 0"/>
                  </a:avLst>
                </a:prstGeom>
                <a:solidFill>
                  <a:srgbClr val="A2CD60">
                    <a:alpha val="25000"/>
                  </a:srgb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6920" defTabSz="623438" rtl="0"/>
                  <a:endParaRPr lang="en-US" sz="1391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93A76F8D-5A56-3014-305E-DAD1D981FACE}"/>
                    </a:ext>
                  </a:extLst>
                </p:cNvPr>
                <p:cNvSpPr txBox="1"/>
                <p:nvPr/>
              </p:nvSpPr>
              <p:spPr>
                <a:xfrm>
                  <a:off x="508494" y="2959280"/>
                  <a:ext cx="1350776" cy="2687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6920" algn="r" defTabSz="623438" rtl="0"/>
                  <a:r>
                    <a:rPr lang="es" sz="869" b="1">
                      <a:solidFill>
                        <a:prstClr val="black"/>
                      </a:solidFill>
                      <a:latin typeface="Arial Narrow"/>
                    </a:rPr>
                    <a:t>COSTO DEL PROYECTO: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692D8488-28CC-A553-C0EA-C6549CCFD079}"/>
                    </a:ext>
                  </a:extLst>
                </p:cNvPr>
                <p:cNvSpPr txBox="1"/>
                <p:nvPr/>
              </p:nvSpPr>
              <p:spPr>
                <a:xfrm>
                  <a:off x="7293011" y="2942478"/>
                  <a:ext cx="591402" cy="2844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6920" algn="ctr" defTabSz="623438" rtl="0"/>
                  <a:r>
                    <a:rPr lang="es" sz="955" b="1">
                      <a:solidFill>
                        <a:prstClr val="black"/>
                      </a:solidFill>
                      <a:latin typeface="Arial Narrow"/>
                    </a:rPr>
                    <a:t>$1.9 mil millones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39D00DF6-FB24-7E9C-0644-ED366ACC6B81}"/>
                    </a:ext>
                  </a:extLst>
                </p:cNvPr>
                <p:cNvSpPr txBox="1"/>
                <p:nvPr/>
              </p:nvSpPr>
              <p:spPr>
                <a:xfrm>
                  <a:off x="7985690" y="2941007"/>
                  <a:ext cx="648230" cy="241002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marL="46355" algn="ctr" defTabSz="623438" rtl="0"/>
                  <a:r>
                    <a:rPr lang="es" sz="950" b="1">
                      <a:solidFill>
                        <a:prstClr val="black"/>
                      </a:solidFill>
                      <a:latin typeface="Arial Narrow"/>
                    </a:rPr>
                    <a:t>$4.3-5.2 mil millones</a:t>
                  </a: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943FC85-F76D-5FC7-37CB-86EC6A4561AE}"/>
                </a:ext>
              </a:extLst>
            </p:cNvPr>
            <p:cNvGrpSpPr/>
            <p:nvPr/>
          </p:nvGrpSpPr>
          <p:grpSpPr>
            <a:xfrm>
              <a:off x="328479" y="3287618"/>
              <a:ext cx="8922793" cy="923441"/>
              <a:chOff x="328479" y="3359847"/>
              <a:chExt cx="8922793" cy="923441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CE5A7D97-6B6A-4136-06C8-343347E82B3E}"/>
                  </a:ext>
                </a:extLst>
              </p:cNvPr>
              <p:cNvGrpSpPr/>
              <p:nvPr/>
            </p:nvGrpSpPr>
            <p:grpSpPr>
              <a:xfrm>
                <a:off x="3271149" y="3359847"/>
                <a:ext cx="5519162" cy="457200"/>
                <a:chOff x="3556899" y="3359847"/>
                <a:chExt cx="5519162" cy="457200"/>
              </a:xfrm>
            </p:grpSpPr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id="{0150CF32-5453-2A82-5139-E0CC8E3B8AC1}"/>
                    </a:ext>
                  </a:extLst>
                </p:cNvPr>
                <p:cNvSpPr/>
                <p:nvPr/>
              </p:nvSpPr>
              <p:spPr>
                <a:xfrm>
                  <a:off x="3556900" y="3483394"/>
                  <a:ext cx="5301246" cy="241495"/>
                </a:xfrm>
                <a:prstGeom prst="roundRect">
                  <a:avLst>
                    <a:gd name="adj" fmla="val 1701"/>
                  </a:avLst>
                </a:prstGeom>
                <a:gradFill>
                  <a:gsLst>
                    <a:gs pos="81000">
                      <a:srgbClr val="FFE101"/>
                    </a:gs>
                    <a:gs pos="25000">
                      <a:srgbClr val="FFC000"/>
                    </a:gs>
                    <a:gs pos="0">
                      <a:srgbClr val="FF0000">
                        <a:alpha val="50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23438" rtl="0"/>
                  <a:endParaRPr lang="en-US" sz="1565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36750113-9A13-3DF2-1107-8E4B373CE7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56899" y="3597972"/>
                  <a:ext cx="523871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A61ADBD-9B9F-DF9D-DCD3-D41A21294384}"/>
                    </a:ext>
                  </a:extLst>
                </p:cNvPr>
                <p:cNvSpPr/>
                <p:nvPr/>
              </p:nvSpPr>
              <p:spPr>
                <a:xfrm>
                  <a:off x="7736894" y="3394703"/>
                  <a:ext cx="385575" cy="416081"/>
                </a:xfrm>
                <a:prstGeom prst="ellipse">
                  <a:avLst/>
                </a:prstGeom>
                <a:solidFill>
                  <a:srgbClr val="F8DB08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623438" rtl="0"/>
                  <a:r>
                    <a:rPr lang="es" sz="913">
                      <a:solidFill>
                        <a:prstClr val="black"/>
                      </a:solidFill>
                      <a:latin typeface="Arial Narrow"/>
                    </a:rPr>
                    <a:t>30%</a:t>
                  </a: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51E0A02-D298-0C20-6119-F7F0E9273BBD}"/>
                    </a:ext>
                  </a:extLst>
                </p:cNvPr>
                <p:cNvSpPr/>
                <p:nvPr/>
              </p:nvSpPr>
              <p:spPr>
                <a:xfrm>
                  <a:off x="8618861" y="3359847"/>
                  <a:ext cx="457200" cy="457200"/>
                </a:xfrm>
                <a:prstGeom prst="ellipse">
                  <a:avLst/>
                </a:prstGeom>
                <a:solidFill>
                  <a:srgbClr val="FFE10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623438" rtl="0"/>
                  <a:r>
                    <a:rPr lang="es" sz="1217">
                      <a:solidFill>
                        <a:prstClr val="black"/>
                      </a:solidFill>
                      <a:latin typeface="Arial Narrow"/>
                    </a:rPr>
                    <a:t>60%</a:t>
                  </a: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FE6F89F-D143-D8D9-A95D-C5AF180127B2}"/>
                  </a:ext>
                </a:extLst>
              </p:cNvPr>
              <p:cNvGrpSpPr/>
              <p:nvPr/>
            </p:nvGrpSpPr>
            <p:grpSpPr>
              <a:xfrm>
                <a:off x="328479" y="3390095"/>
                <a:ext cx="1717397" cy="550942"/>
                <a:chOff x="99879" y="3390095"/>
                <a:chExt cx="1717397" cy="550942"/>
              </a:xfrm>
            </p:grpSpPr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id="{F525EF7E-77DF-FE2C-6CDA-6BC73F8DF336}"/>
                    </a:ext>
                  </a:extLst>
                </p:cNvPr>
                <p:cNvSpPr/>
                <p:nvPr/>
              </p:nvSpPr>
              <p:spPr>
                <a:xfrm>
                  <a:off x="412209" y="3392397"/>
                  <a:ext cx="1188720" cy="548640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E10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6920" defTabSz="623438" rtl="0"/>
                  <a:endParaRPr lang="en-US" sz="1391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9BD15D3C-672C-B8D3-4C04-07290B6EB6B9}"/>
                    </a:ext>
                  </a:extLst>
                </p:cNvPr>
                <p:cNvSpPr/>
                <p:nvPr/>
              </p:nvSpPr>
              <p:spPr>
                <a:xfrm>
                  <a:off x="99879" y="3390095"/>
                  <a:ext cx="548640" cy="548640"/>
                </a:xfrm>
                <a:prstGeom prst="ellipse">
                  <a:avLst/>
                </a:prstGeom>
                <a:solidFill>
                  <a:srgbClr val="FFE10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23438" rtl="0"/>
                  <a:endParaRPr lang="en-US" sz="1565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618FE7F9-C85D-4101-F8D7-1E652EEF964D}"/>
                    </a:ext>
                  </a:extLst>
                </p:cNvPr>
                <p:cNvSpPr txBox="1"/>
                <p:nvPr/>
              </p:nvSpPr>
              <p:spPr>
                <a:xfrm>
                  <a:off x="588842" y="3430856"/>
                  <a:ext cx="1228434" cy="4912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6920" defTabSz="623438" rtl="0"/>
                  <a:r>
                    <a:rPr lang="es" sz="1043" b="1">
                      <a:solidFill>
                        <a:prstClr val="black"/>
                      </a:solidFill>
                      <a:latin typeface="Arial Narrow"/>
                    </a:rPr>
                    <a:t>Mobile</a:t>
                  </a:r>
                  <a:br>
                    <a:rPr lang="en-US" sz="1043" b="1">
                      <a:solidFill>
                        <a:prstClr val="black"/>
                      </a:solidFill>
                      <a:latin typeface="Arial Narrow"/>
                    </a:rPr>
                  </a:br>
                  <a:r>
                    <a:rPr lang="es" sz="1043" b="1">
                      <a:solidFill>
                        <a:prstClr val="black"/>
                      </a:solidFill>
                      <a:latin typeface="Arial Narrow"/>
                    </a:rPr>
                    <a:t>River Bridge</a:t>
                  </a:r>
                </a:p>
              </p:txBody>
            </p:sp>
            <p:pic>
              <p:nvPicPr>
                <p:cNvPr id="68" name="Graphic 67" descr="Bridge scene outline">
                  <a:extLst>
                    <a:ext uri="{FF2B5EF4-FFF2-40B4-BE49-F238E27FC236}">
                      <a16:creationId xmlns:a16="http://schemas.microsoft.com/office/drawing/2014/main" id="{20EE46C2-CFF7-F505-C63F-A4DABD80CA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2499" y="3468339"/>
                  <a:ext cx="363401" cy="392153"/>
                </a:xfrm>
                <a:prstGeom prst="rect">
                  <a:avLst/>
                </a:prstGeom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5E965290-807C-E223-7BD8-A318CB6A8D99}"/>
                  </a:ext>
                </a:extLst>
              </p:cNvPr>
              <p:cNvGrpSpPr/>
              <p:nvPr/>
            </p:nvGrpSpPr>
            <p:grpSpPr>
              <a:xfrm>
                <a:off x="484372" y="3995430"/>
                <a:ext cx="8766900" cy="287858"/>
                <a:chOff x="484372" y="4043055"/>
                <a:chExt cx="8766900" cy="287858"/>
              </a:xfrm>
            </p:grpSpPr>
            <p:sp>
              <p:nvSpPr>
                <p:cNvPr id="59" name="Rectangle: Rounded Corners 58">
                  <a:extLst>
                    <a:ext uri="{FF2B5EF4-FFF2-40B4-BE49-F238E27FC236}">
                      <a16:creationId xmlns:a16="http://schemas.microsoft.com/office/drawing/2014/main" id="{8F840292-3CC2-A3E7-D23A-2F1EFA826436}"/>
                    </a:ext>
                  </a:extLst>
                </p:cNvPr>
                <p:cNvSpPr/>
                <p:nvPr/>
              </p:nvSpPr>
              <p:spPr>
                <a:xfrm>
                  <a:off x="484372" y="4107529"/>
                  <a:ext cx="8766900" cy="13893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E101">
                    <a:alpha val="25000"/>
                  </a:srgb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6920" defTabSz="623438" rtl="0"/>
                  <a:endParaRPr lang="en-US" sz="1391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4C20531-CBF9-FACC-12A0-F8A56B239773}"/>
                    </a:ext>
                  </a:extLst>
                </p:cNvPr>
                <p:cNvSpPr txBox="1"/>
                <p:nvPr/>
              </p:nvSpPr>
              <p:spPr>
                <a:xfrm>
                  <a:off x="485918" y="4062198"/>
                  <a:ext cx="1387818" cy="268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6920" algn="r" defTabSz="623438" rtl="0"/>
                  <a:r>
                    <a:rPr lang="es" sz="869" b="1">
                      <a:solidFill>
                        <a:prstClr val="black"/>
                      </a:solidFill>
                      <a:latin typeface="Arial Narrow"/>
                    </a:rPr>
                    <a:t>COSTO DEL PROYECTO: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6106C74-6C8D-3920-041B-B13F8D247E80}"/>
                    </a:ext>
                  </a:extLst>
                </p:cNvPr>
                <p:cNvSpPr txBox="1"/>
                <p:nvPr/>
              </p:nvSpPr>
              <p:spPr>
                <a:xfrm>
                  <a:off x="3108729" y="4043055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6920" algn="ctr" defTabSz="623438" rtl="0"/>
                  <a:r>
                    <a:rPr lang="es" sz="955" b="1">
                      <a:solidFill>
                        <a:prstClr val="black"/>
                      </a:solidFill>
                      <a:latin typeface="Arial Narrow"/>
                    </a:rPr>
                    <a:t>$1.26 mil millones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806BED88-03E0-3157-851D-BB6285D7F86C}"/>
                    </a:ext>
                  </a:extLst>
                </p:cNvPr>
                <p:cNvSpPr txBox="1"/>
                <p:nvPr/>
              </p:nvSpPr>
              <p:spPr>
                <a:xfrm>
                  <a:off x="5855416" y="4044936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6920" algn="ctr" defTabSz="623438" rtl="0"/>
                  <a:r>
                    <a:rPr lang="es" sz="955" b="1">
                      <a:solidFill>
                        <a:prstClr val="black"/>
                      </a:solidFill>
                      <a:latin typeface="Arial Narrow"/>
                    </a:rPr>
                    <a:t>$1.5 mil millones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C761808-D1E7-5B1F-79C4-8EE1B5E0061F}"/>
                    </a:ext>
                  </a:extLst>
                </p:cNvPr>
                <p:cNvSpPr txBox="1"/>
                <p:nvPr/>
              </p:nvSpPr>
              <p:spPr>
                <a:xfrm>
                  <a:off x="7252867" y="4044936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6920" algn="ctr" defTabSz="623438" rtl="0"/>
                  <a:r>
                    <a:rPr lang="es" sz="955" b="1">
                      <a:solidFill>
                        <a:prstClr val="black"/>
                      </a:solidFill>
                      <a:latin typeface="Arial Narrow"/>
                    </a:rPr>
                    <a:t>$2.1 mil millones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3A73051-56B4-810D-3463-4DF07F9108E0}"/>
                    </a:ext>
                  </a:extLst>
                </p:cNvPr>
                <p:cNvSpPr txBox="1"/>
                <p:nvPr/>
              </p:nvSpPr>
              <p:spPr>
                <a:xfrm>
                  <a:off x="8210264" y="4044936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6920" algn="ctr" defTabSz="623438" rtl="0"/>
                  <a:r>
                    <a:rPr lang="es" sz="955" b="1">
                      <a:solidFill>
                        <a:prstClr val="black"/>
                      </a:solidFill>
                      <a:latin typeface="Arial Narrow"/>
                    </a:rPr>
                    <a:t>?</a:t>
                  </a:r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D6E3812-914B-6761-401B-73956EFCC935}"/>
                </a:ext>
              </a:extLst>
            </p:cNvPr>
            <p:cNvGrpSpPr/>
            <p:nvPr/>
          </p:nvGrpSpPr>
          <p:grpSpPr>
            <a:xfrm>
              <a:off x="328479" y="4431012"/>
              <a:ext cx="8957545" cy="892897"/>
              <a:chOff x="328479" y="4509989"/>
              <a:chExt cx="8957545" cy="89289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CA53865-C3EB-435A-5765-C58AA7CDFFCC}"/>
                  </a:ext>
                </a:extLst>
              </p:cNvPr>
              <p:cNvGrpSpPr/>
              <p:nvPr/>
            </p:nvGrpSpPr>
            <p:grpSpPr>
              <a:xfrm>
                <a:off x="328479" y="4509989"/>
                <a:ext cx="1567047" cy="550943"/>
                <a:chOff x="99879" y="4481414"/>
                <a:chExt cx="1567047" cy="550943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BAB53E70-0852-3603-211E-968F191DC02B}"/>
                    </a:ext>
                  </a:extLst>
                </p:cNvPr>
                <p:cNvGrpSpPr/>
                <p:nvPr/>
              </p:nvGrpSpPr>
              <p:grpSpPr>
                <a:xfrm>
                  <a:off x="99879" y="4481414"/>
                  <a:ext cx="1567047" cy="550943"/>
                  <a:chOff x="99879" y="4481414"/>
                  <a:chExt cx="1567047" cy="550943"/>
                </a:xfrm>
              </p:grpSpPr>
              <p:sp>
                <p:nvSpPr>
                  <p:cNvPr id="53" name="Rectangle: Rounded Corners 52">
                    <a:extLst>
                      <a:ext uri="{FF2B5EF4-FFF2-40B4-BE49-F238E27FC236}">
                        <a16:creationId xmlns:a16="http://schemas.microsoft.com/office/drawing/2014/main" id="{638A2F7A-FBE3-5147-C155-13A2D54FA341}"/>
                      </a:ext>
                    </a:extLst>
                  </p:cNvPr>
                  <p:cNvSpPr/>
                  <p:nvPr/>
                </p:nvSpPr>
                <p:spPr>
                  <a:xfrm>
                    <a:off x="412209" y="4483717"/>
                    <a:ext cx="1188720" cy="54864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EAE44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46920" defTabSz="623438" rtl="0"/>
                    <a:endParaRPr lang="en-US" sz="1391">
                      <a:solidFill>
                        <a:prstClr val="black"/>
                      </a:solidFill>
                      <a:latin typeface="Arial Narrow"/>
                    </a:endParaRPr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4DE42415-7BA0-DCC9-86D7-BC2FD38339CA}"/>
                      </a:ext>
                    </a:extLst>
                  </p:cNvPr>
                  <p:cNvSpPr/>
                  <p:nvPr/>
                </p:nvSpPr>
                <p:spPr>
                  <a:xfrm>
                    <a:off x="99879" y="4481414"/>
                    <a:ext cx="548640" cy="548640"/>
                  </a:xfrm>
                  <a:prstGeom prst="ellipse">
                    <a:avLst/>
                  </a:prstGeom>
                  <a:solidFill>
                    <a:srgbClr val="FEAE44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23438" rtl="0"/>
                    <a:endParaRPr lang="en-US" sz="1565">
                      <a:solidFill>
                        <a:prstClr val="white"/>
                      </a:solidFill>
                      <a:latin typeface="Arial Narrow"/>
                    </a:endParaRPr>
                  </a:p>
                </p:txBody>
              </p:sp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CEA7E476-28C3-F6FA-9209-1073B12E9546}"/>
                      </a:ext>
                    </a:extLst>
                  </p:cNvPr>
                  <p:cNvSpPr txBox="1"/>
                  <p:nvPr/>
                </p:nvSpPr>
                <p:spPr>
                  <a:xfrm>
                    <a:off x="591092" y="4520095"/>
                    <a:ext cx="1075834" cy="49124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46920" defTabSz="623438" rtl="0"/>
                    <a:r>
                      <a:rPr lang="es" sz="1043" b="1">
                        <a:solidFill>
                          <a:prstClr val="black"/>
                        </a:solidFill>
                        <a:latin typeface="Arial Narrow"/>
                      </a:rPr>
                      <a:t>Brent Spence Bridge</a:t>
                    </a:r>
                  </a:p>
                </p:txBody>
              </p:sp>
            </p:grpSp>
            <p:pic>
              <p:nvPicPr>
                <p:cNvPr id="52" name="Graphic 51" descr="Bridge scene outline">
                  <a:extLst>
                    <a:ext uri="{FF2B5EF4-FFF2-40B4-BE49-F238E27FC236}">
                      <a16:creationId xmlns:a16="http://schemas.microsoft.com/office/drawing/2014/main" id="{4FF419B8-4143-296A-A5AB-A7CB33A668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2499" y="4559658"/>
                  <a:ext cx="363401" cy="392153"/>
                </a:xfrm>
                <a:prstGeom prst="rect">
                  <a:avLst/>
                </a:prstGeom>
              </p:spPr>
            </p:pic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15E7730-8E0C-C272-86FF-68EAC294FCED}"/>
                  </a:ext>
                </a:extLst>
              </p:cNvPr>
              <p:cNvGrpSpPr/>
              <p:nvPr/>
            </p:nvGrpSpPr>
            <p:grpSpPr>
              <a:xfrm>
                <a:off x="484371" y="5115004"/>
                <a:ext cx="8801653" cy="287882"/>
                <a:chOff x="484371" y="5143579"/>
                <a:chExt cx="8801653" cy="287882"/>
              </a:xfrm>
            </p:grpSpPr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39ADFCB3-E074-112B-D55A-FB337108A2DD}"/>
                    </a:ext>
                  </a:extLst>
                </p:cNvPr>
                <p:cNvSpPr/>
                <p:nvPr/>
              </p:nvSpPr>
              <p:spPr>
                <a:xfrm>
                  <a:off x="484371" y="5201589"/>
                  <a:ext cx="8766901" cy="140791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EAE44">
                    <a:alpha val="25000"/>
                  </a:srgb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6920" defTabSz="623438" rtl="0"/>
                  <a:endParaRPr lang="en-US" sz="1391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51728FC-4D2E-AA2A-89DD-DFA65373300B}"/>
                    </a:ext>
                  </a:extLst>
                </p:cNvPr>
                <p:cNvSpPr txBox="1"/>
                <p:nvPr/>
              </p:nvSpPr>
              <p:spPr>
                <a:xfrm>
                  <a:off x="508494" y="5156444"/>
                  <a:ext cx="1350776" cy="2687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6920" algn="r" defTabSz="623438" rtl="0"/>
                  <a:r>
                    <a:rPr lang="es" sz="869" b="1">
                      <a:solidFill>
                        <a:prstClr val="black"/>
                      </a:solidFill>
                      <a:latin typeface="Arial Narrow"/>
                    </a:rPr>
                    <a:t>COSTO DEL PROYECTO: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C691389E-4D40-8882-9527-7F41E774E86B}"/>
                    </a:ext>
                  </a:extLst>
                </p:cNvPr>
                <p:cNvSpPr txBox="1"/>
                <p:nvPr/>
              </p:nvSpPr>
              <p:spPr>
                <a:xfrm>
                  <a:off x="4946809" y="5147047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6920" algn="ctr" defTabSz="623438" rtl="0"/>
                  <a:r>
                    <a:rPr lang="es" sz="955" b="1">
                      <a:solidFill>
                        <a:prstClr val="black"/>
                      </a:solidFill>
                      <a:latin typeface="Arial Narrow"/>
                    </a:rPr>
                    <a:t>$2.8 mil millones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DB7BC17-4FE2-DBB5-F199-4B992EAB5394}"/>
                    </a:ext>
                  </a:extLst>
                </p:cNvPr>
                <p:cNvSpPr txBox="1"/>
                <p:nvPr/>
              </p:nvSpPr>
              <p:spPr>
                <a:xfrm>
                  <a:off x="8582643" y="5143579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6920" algn="ctr" defTabSz="623438" rtl="0"/>
                  <a:r>
                    <a:rPr lang="es" sz="955" b="1">
                      <a:solidFill>
                        <a:prstClr val="black"/>
                      </a:solidFill>
                      <a:latin typeface="Arial Narrow"/>
                    </a:rPr>
                    <a:t>?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D5C8F44-6F03-55F4-EA35-B498641FDCD6}"/>
                    </a:ext>
                  </a:extLst>
                </p:cNvPr>
                <p:cNvSpPr txBox="1"/>
                <p:nvPr/>
              </p:nvSpPr>
              <p:spPr>
                <a:xfrm>
                  <a:off x="5875818" y="5147047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6920" algn="ctr" defTabSz="623438" rtl="0"/>
                  <a:r>
                    <a:rPr lang="es" sz="955" b="1">
                      <a:solidFill>
                        <a:prstClr val="black"/>
                      </a:solidFill>
                      <a:latin typeface="Arial Narrow"/>
                    </a:rPr>
                    <a:t>$3.6 mil millones</a:t>
                  </a: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329F38F-F121-0197-EEDE-402FEB6090C8}"/>
                  </a:ext>
                </a:extLst>
              </p:cNvPr>
              <p:cNvGrpSpPr/>
              <p:nvPr/>
            </p:nvGrpSpPr>
            <p:grpSpPr>
              <a:xfrm>
                <a:off x="1873729" y="4546895"/>
                <a:ext cx="7406118" cy="457200"/>
                <a:chOff x="1873729" y="4546895"/>
                <a:chExt cx="7406118" cy="457200"/>
              </a:xfrm>
            </p:grpSpPr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477D0C1B-F196-4F8C-C524-4F8C47DFAA5E}"/>
                    </a:ext>
                  </a:extLst>
                </p:cNvPr>
                <p:cNvSpPr/>
                <p:nvPr/>
              </p:nvSpPr>
              <p:spPr>
                <a:xfrm>
                  <a:off x="1873729" y="4662184"/>
                  <a:ext cx="7060720" cy="247797"/>
                </a:xfrm>
                <a:prstGeom prst="roundRect">
                  <a:avLst>
                    <a:gd name="adj" fmla="val 1701"/>
                  </a:avLst>
                </a:prstGeom>
                <a:gradFill>
                  <a:gsLst>
                    <a:gs pos="39447">
                      <a:srgbClr val="FFC000"/>
                    </a:gs>
                    <a:gs pos="81000">
                      <a:srgbClr val="FFC000"/>
                    </a:gs>
                    <a:gs pos="0">
                      <a:srgbClr val="FF0000">
                        <a:alpha val="50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23438" rtl="0"/>
                  <a:endParaRPr lang="en-US" sz="1565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AAB9C937-1852-4BA0-66D2-3A8876D4D4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01416" y="4775495"/>
                  <a:ext cx="78431" cy="0"/>
                </a:xfrm>
                <a:prstGeom prst="line">
                  <a:avLst/>
                </a:prstGeom>
                <a:ln w="57150">
                  <a:solidFill>
                    <a:schemeClr val="bg2">
                      <a:lumMod val="90000"/>
                    </a:schemeClr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9E6BCFDC-778B-116A-966D-BD52D252B1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3100" y="4778914"/>
                  <a:ext cx="7021349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E9A797DF-08C8-3F80-5F75-3C389CAD2298}"/>
                    </a:ext>
                  </a:extLst>
                </p:cNvPr>
                <p:cNvSpPr/>
                <p:nvPr/>
              </p:nvSpPr>
              <p:spPr>
                <a:xfrm>
                  <a:off x="8148080" y="4573462"/>
                  <a:ext cx="385575" cy="416081"/>
                </a:xfrm>
                <a:prstGeom prst="ellipse">
                  <a:avLst/>
                </a:prstGeom>
                <a:solidFill>
                  <a:srgbClr val="FEAE4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623438" rtl="0"/>
                  <a:r>
                    <a:rPr lang="es" sz="913">
                      <a:solidFill>
                        <a:prstClr val="black"/>
                      </a:solidFill>
                      <a:latin typeface="Arial Narrow"/>
                    </a:rPr>
                    <a:t>30%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E08241B5-6526-6FFB-21F9-E817EAFF260B}"/>
                    </a:ext>
                  </a:extLst>
                </p:cNvPr>
                <p:cNvSpPr/>
                <p:nvPr/>
              </p:nvSpPr>
              <p:spPr>
                <a:xfrm>
                  <a:off x="8715641" y="4546895"/>
                  <a:ext cx="457200" cy="4572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623438" rtl="0"/>
                  <a:r>
                    <a:rPr lang="es" sz="1217">
                      <a:solidFill>
                        <a:prstClr val="black"/>
                      </a:solidFill>
                      <a:latin typeface="Arial Narrow"/>
                    </a:rPr>
                    <a:t>60%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FE21BD9-FCD7-B705-562F-5180B8ADB251}"/>
                </a:ext>
              </a:extLst>
            </p:cNvPr>
            <p:cNvGrpSpPr/>
            <p:nvPr/>
          </p:nvGrpSpPr>
          <p:grpSpPr>
            <a:xfrm>
              <a:off x="338004" y="5550456"/>
              <a:ext cx="9035564" cy="914581"/>
              <a:chOff x="338004" y="5588556"/>
              <a:chExt cx="9035564" cy="91458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38BCC17-2397-307C-86AF-DA655B7E04F1}"/>
                  </a:ext>
                </a:extLst>
              </p:cNvPr>
              <p:cNvGrpSpPr/>
              <p:nvPr/>
            </p:nvGrpSpPr>
            <p:grpSpPr>
              <a:xfrm>
                <a:off x="338004" y="5588556"/>
                <a:ext cx="1581411" cy="611595"/>
                <a:chOff x="99879" y="5588556"/>
                <a:chExt cx="1581411" cy="611595"/>
              </a:xfrm>
            </p:grpSpPr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2634B818-97AA-DA2D-6BA7-C7825B62A85D}"/>
                    </a:ext>
                  </a:extLst>
                </p:cNvPr>
                <p:cNvSpPr/>
                <p:nvPr/>
              </p:nvSpPr>
              <p:spPr>
                <a:xfrm>
                  <a:off x="412209" y="5590859"/>
                  <a:ext cx="1188720" cy="548640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6920" defTabSz="623438" rtl="0"/>
                  <a:endParaRPr lang="en-US" sz="1391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76122114-9680-3EEF-D215-136F2B5D38C6}"/>
                    </a:ext>
                  </a:extLst>
                </p:cNvPr>
                <p:cNvSpPr/>
                <p:nvPr/>
              </p:nvSpPr>
              <p:spPr>
                <a:xfrm>
                  <a:off x="99879" y="5588556"/>
                  <a:ext cx="566755" cy="611595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23438" rtl="0"/>
                  <a:endParaRPr lang="en-US" sz="1565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0AA39D1-B995-A17C-E1BC-DDE4C5DCD183}"/>
                    </a:ext>
                  </a:extLst>
                </p:cNvPr>
                <p:cNvSpPr txBox="1"/>
                <p:nvPr/>
              </p:nvSpPr>
              <p:spPr>
                <a:xfrm>
                  <a:off x="591092" y="5627237"/>
                  <a:ext cx="1090198" cy="4912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6920" defTabSz="623438" rtl="0"/>
                  <a:r>
                    <a:rPr lang="es" sz="1043" b="1">
                      <a:solidFill>
                        <a:prstClr val="black"/>
                      </a:solidFill>
                      <a:latin typeface="Arial Narrow"/>
                    </a:rPr>
                    <a:t>Gordie-Howe Bridge</a:t>
                  </a:r>
                </a:p>
              </p:txBody>
            </p:sp>
            <p:pic>
              <p:nvPicPr>
                <p:cNvPr id="37" name="Graphic 36" descr="Bridge scene outline">
                  <a:extLst>
                    <a:ext uri="{FF2B5EF4-FFF2-40B4-BE49-F238E27FC236}">
                      <a16:creationId xmlns:a16="http://schemas.microsoft.com/office/drawing/2014/main" id="{29C260B8-B550-90F2-4D70-8558D88470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1556" y="5698277"/>
                  <a:ext cx="363401" cy="392153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02A2F4A-B209-315C-A2B0-3B9F169A4B2F}"/>
                  </a:ext>
                </a:extLst>
              </p:cNvPr>
              <p:cNvGrpSpPr/>
              <p:nvPr/>
            </p:nvGrpSpPr>
            <p:grpSpPr>
              <a:xfrm>
                <a:off x="484371" y="6174664"/>
                <a:ext cx="8889197" cy="328473"/>
                <a:chOff x="484371" y="6222289"/>
                <a:chExt cx="8889197" cy="328473"/>
              </a:xfrm>
            </p:grpSpPr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4019522C-89EF-24F9-3733-29F09EBE3D28}"/>
                    </a:ext>
                  </a:extLst>
                </p:cNvPr>
                <p:cNvSpPr/>
                <p:nvPr/>
              </p:nvSpPr>
              <p:spPr>
                <a:xfrm>
                  <a:off x="484371" y="6278226"/>
                  <a:ext cx="8766902" cy="14079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>
                    <a:lumMod val="60000"/>
                    <a:lumOff val="40000"/>
                    <a:alpha val="2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6920" defTabSz="623438" rtl="0"/>
                  <a:endParaRPr lang="en-US" sz="1391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1CC57C5-78F4-A877-433C-1FB3DFCE8804}"/>
                    </a:ext>
                  </a:extLst>
                </p:cNvPr>
                <p:cNvSpPr txBox="1"/>
                <p:nvPr/>
              </p:nvSpPr>
              <p:spPr>
                <a:xfrm>
                  <a:off x="1981951" y="6222289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6920" algn="ctr" defTabSz="623438" rtl="0"/>
                  <a:r>
                    <a:rPr lang="es" sz="955" b="1">
                      <a:solidFill>
                        <a:prstClr val="black"/>
                      </a:solidFill>
                      <a:latin typeface="Arial Narrow"/>
                    </a:rPr>
                    <a:t>$2.68 mil millones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B56819A-B19F-296E-0261-978C4F9A5A6E}"/>
                    </a:ext>
                  </a:extLst>
                </p:cNvPr>
                <p:cNvSpPr txBox="1"/>
                <p:nvPr/>
              </p:nvSpPr>
              <p:spPr>
                <a:xfrm>
                  <a:off x="8670187" y="6224170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6920" algn="ctr" defTabSz="623438" rtl="0"/>
                  <a:r>
                    <a:rPr lang="es" sz="955" b="1">
                      <a:solidFill>
                        <a:prstClr val="black"/>
                      </a:solidFill>
                      <a:latin typeface="Arial Narrow"/>
                    </a:rPr>
                    <a:t>$4.64 mil millones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A8FD38B-3E04-17E9-245C-4E27F73CEBD9}"/>
                    </a:ext>
                  </a:extLst>
                </p:cNvPr>
                <p:cNvSpPr txBox="1"/>
                <p:nvPr/>
              </p:nvSpPr>
              <p:spPr>
                <a:xfrm>
                  <a:off x="7282714" y="6282046"/>
                  <a:ext cx="703381" cy="2687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6920" algn="ctr" defTabSz="623438" rtl="0"/>
                  <a:endParaRPr lang="en-US" sz="869" b="1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B42C1DB-EBAC-79F8-8D32-7FD26B1A9986}"/>
                    </a:ext>
                  </a:extLst>
                </p:cNvPr>
                <p:cNvSpPr txBox="1"/>
                <p:nvPr/>
              </p:nvSpPr>
              <p:spPr>
                <a:xfrm>
                  <a:off x="503237" y="6231930"/>
                  <a:ext cx="1356033" cy="268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6920" algn="r" defTabSz="623438" rtl="0"/>
                  <a:r>
                    <a:rPr lang="es" sz="869" b="1">
                      <a:solidFill>
                        <a:prstClr val="black"/>
                      </a:solidFill>
                      <a:latin typeface="Arial Narrow"/>
                    </a:rPr>
                    <a:t>COSTO DEL PROYECTO: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721C4B7-2B5B-BCE3-F3B2-B28447D89F0E}"/>
                  </a:ext>
                </a:extLst>
              </p:cNvPr>
              <p:cNvGrpSpPr/>
              <p:nvPr/>
            </p:nvGrpSpPr>
            <p:grpSpPr>
              <a:xfrm>
                <a:off x="1897453" y="5663562"/>
                <a:ext cx="7361113" cy="457200"/>
                <a:chOff x="1897453" y="5663562"/>
                <a:chExt cx="7361113" cy="457200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0F04C57A-078B-9483-AEB7-BB826B498302}"/>
                    </a:ext>
                  </a:extLst>
                </p:cNvPr>
                <p:cNvSpPr/>
                <p:nvPr/>
              </p:nvSpPr>
              <p:spPr>
                <a:xfrm>
                  <a:off x="1897453" y="5769326"/>
                  <a:ext cx="7353820" cy="247797"/>
                </a:xfrm>
                <a:prstGeom prst="roundRect">
                  <a:avLst>
                    <a:gd name="adj" fmla="val 1701"/>
                  </a:avLst>
                </a:prstGeom>
                <a:gradFill>
                  <a:gsLst>
                    <a:gs pos="39447">
                      <a:schemeClr val="accent5">
                        <a:lumMod val="40000"/>
                        <a:lumOff val="60000"/>
                      </a:schemeClr>
                    </a:gs>
                    <a:gs pos="81000">
                      <a:schemeClr val="accent4">
                        <a:lumMod val="60000"/>
                        <a:lumOff val="40000"/>
                      </a:schemeClr>
                    </a:gs>
                    <a:gs pos="0">
                      <a:schemeClr val="accent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23438" rtl="0"/>
                  <a:endParaRPr lang="en-US" sz="1565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25B5928F-758F-6962-C389-FD2BC04136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22625" y="5893225"/>
                  <a:ext cx="7088025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547F6FD3-2025-872C-EE10-74AAF420E42D}"/>
                    </a:ext>
                  </a:extLst>
                </p:cNvPr>
                <p:cNvSpPr/>
                <p:nvPr/>
              </p:nvSpPr>
              <p:spPr>
                <a:xfrm>
                  <a:off x="2147330" y="5680604"/>
                  <a:ext cx="385575" cy="416081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623438" rtl="0"/>
                  <a:r>
                    <a:rPr lang="es" sz="913">
                      <a:solidFill>
                        <a:prstClr val="black"/>
                      </a:solidFill>
                      <a:latin typeface="Arial Narrow"/>
                    </a:rPr>
                    <a:t>30%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E8466492-4573-3A48-B42E-1E69EED116E6}"/>
                    </a:ext>
                  </a:extLst>
                </p:cNvPr>
                <p:cNvSpPr/>
                <p:nvPr/>
              </p:nvSpPr>
              <p:spPr>
                <a:xfrm>
                  <a:off x="8801366" y="5663562"/>
                  <a:ext cx="457200" cy="457200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623438" rtl="0"/>
                  <a:r>
                    <a:rPr lang="es" sz="818" b="1">
                      <a:solidFill>
                        <a:prstClr val="black"/>
                      </a:solidFill>
                      <a:latin typeface="Arial Narrow"/>
                    </a:rPr>
                    <a:t>Abierto al tráfico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35382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7EBFB-8ED1-45E0-0134-24118114E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ECCC8-297C-5311-D6F4-B7546813B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Costo y Cronograma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4B808-4B74-FAB9-39AC-FB378B690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15" y="1499935"/>
            <a:ext cx="10401440" cy="4411337"/>
          </a:xfrm>
        </p:spPr>
        <p:txBody>
          <a:bodyPr vert="horz" lIns="0" tIns="0" rIns="0" bIns="0" rtlCol="0" anchor="t">
            <a:normAutofit fontScale="77500" lnSpcReduction="20000"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 b="1" dirty="0">
                <a:latin typeface="Avenir 55"/>
              </a:rPr>
              <a:t>Avances en la construcción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</a:pPr>
            <a:r>
              <a:rPr lang="es" dirty="0">
                <a:latin typeface="Avenir 55"/>
              </a:rPr>
              <a:t>Se espera que la construcción comience el próximo </a:t>
            </a:r>
            <a:br>
              <a:rPr lang="es" dirty="0">
                <a:latin typeface="Avenir 55"/>
              </a:rPr>
            </a:br>
            <a:r>
              <a:rPr lang="es" dirty="0">
                <a:latin typeface="Avenir 55"/>
              </a:rPr>
              <a:t>año y se están realizando esfuerzos para abordar los </a:t>
            </a:r>
            <a:br>
              <a:rPr lang="en-US" dirty="0">
                <a:latin typeface="Avenir 55"/>
              </a:rPr>
            </a:br>
            <a:r>
              <a:rPr lang="es" dirty="0">
                <a:latin typeface="Avenir 55"/>
              </a:rPr>
              <a:t>impactos en el tráfico del área de Baltimore.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 b="1" dirty="0">
                <a:latin typeface="Avenir 55"/>
              </a:rPr>
              <a:t>Compromiso con la entrega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</a:pPr>
            <a:r>
              <a:rPr lang="es" dirty="0">
                <a:latin typeface="Avenir 55"/>
              </a:rPr>
              <a:t>Los equipos están trabajando sin descanso para entregar un puente seguro y moderno del que la comunidad pueda sentirse orgullosa.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 b="1" dirty="0">
                <a:latin typeface="Avenir 55"/>
              </a:rPr>
              <a:t>Fuertes alianzas federales y de proyectos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</a:pPr>
            <a:r>
              <a:rPr lang="es" dirty="0">
                <a:latin typeface="Avenir 55"/>
              </a:rPr>
              <a:t>Coordinación continua con la Administración Federal de Carreteras (FHWA, por sus siglas en inglés) y el socio de diseño Kiewit sobre permisos, diseño, costos y cronograma.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 b="1" dirty="0">
                <a:latin typeface="Avenir 55"/>
              </a:rPr>
              <a:t>Protección para los contribuyentes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</a:pPr>
            <a:r>
              <a:rPr lang="es" dirty="0">
                <a:latin typeface="Avenir 55"/>
              </a:rPr>
              <a:t>Maryland continúa buscando a las partes responsables para recuperar los costos de reconstrucción y minimizar la carga para los contribuyentes.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F1A3D-412B-54C9-5D98-58732829A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E82D7-B7FF-3AB4-4B79-0138B42B9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164" y="676975"/>
            <a:ext cx="5104202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27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5AFA7-BFC2-0BE4-2B6D-399789E55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02B46-203F-7607-22CD-165CBDAC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Repercusiones en el tráfico y los desplazamientos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B1B9C-395F-E7D1-3034-E0655DB68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15" y="1350334"/>
            <a:ext cx="5663113" cy="4509441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 sz="2600" dirty="0">
                <a:latin typeface="Avenir 55"/>
              </a:rPr>
              <a:t>Gracias por adaptar sus rutas, compartir  vehículos y utilizar el transporte público.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 sz="2600" dirty="0">
                <a:latin typeface="Avenir 55"/>
              </a:rPr>
              <a:t>El tráfico se ha desplazado hacia los túneles de Fort McHenry y Harbor.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 sz="2600" dirty="0">
                <a:latin typeface="Avenir 55"/>
              </a:rPr>
              <a:t>Se esperan horas pico más largas y demoras en la I-95 y la I-895.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 sz="2600" dirty="0">
                <a:latin typeface="Avenir 55"/>
              </a:rPr>
              <a:t>El tráfico se supervisa a diario y se han implementado soluciones temporales.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" sz="2600" dirty="0">
                <a:latin typeface="Avenir 55"/>
              </a:rPr>
              <a:t>Las adaptaciones específicas en los peajes y las carreteras están ayudando a mejorar el flujo del tráfico.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Avenir 55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0D923-8513-FDD7-3915-CDC336338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144AECFC-B3FD-4B2F-AC65-82A7E7A91D8D}" type="slidenum">
              <a:rPr lang="en-US" smtClean="0"/>
              <a:pPr rtl="0"/>
              <a:t>7</a:t>
            </a:fld>
            <a:endParaRPr lang="en-US"/>
          </a:p>
        </p:txBody>
      </p:sp>
      <p:pic>
        <p:nvPicPr>
          <p:cNvPr id="7" name="Picture 6" descr="Imagen de los intensos horarios de viaje de lunes a viernes, tanto en dirección sur (SB) como en dirección norte (NB). Los horarios de mayor congestión SB son de lunes a jueves, de 6 a 10 a.m. y de 4 a 6 p.m. y viernes, de 7 a 9 a.m. y de 2 a 6 p.m. Los horarios de mayor congestión NB son de lunes a jueves, de 2 a 7 p.m. y viernes, de 12 a 7 p.m. Para más información, visite https://mdta.maryland.gov/HarborCrossings.">
            <a:extLst>
              <a:ext uri="{FF2B5EF4-FFF2-40B4-BE49-F238E27FC236}">
                <a16:creationId xmlns:a16="http://schemas.microsoft.com/office/drawing/2014/main" id="{F37240B2-E722-CFD4-09D1-CC6C5F29D0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9128" y="2065181"/>
            <a:ext cx="5669482" cy="326988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4404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AAB5F-B702-F93F-4FBD-6FF9BF6A8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2405" y="3026664"/>
            <a:ext cx="6057912" cy="1521584"/>
          </a:xfrm>
        </p:spPr>
        <p:txBody>
          <a:bodyPr rtlCol="0">
            <a:normAutofit fontScale="90000"/>
          </a:bodyPr>
          <a:lstStyle/>
          <a:p>
            <a:pPr rtl="0"/>
            <a:r>
              <a:rPr lang="es"/>
              <a:t>Gestión de la movilidad tras el impacto del FSK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E095FA-0C47-8ACD-8A23-7AE28BECC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502404"/>
            <a:ext cx="5494317" cy="604197"/>
          </a:xfrm>
        </p:spPr>
        <p:txBody>
          <a:bodyPr rtlCol="0"/>
          <a:lstStyle/>
          <a:p>
            <a:pPr rtl="0"/>
            <a:r>
              <a:rPr lang="es"/>
              <a:t>Diciembre 16 de 2025</a:t>
            </a:r>
            <a:r>
              <a:rPr lang="es" b="0"/>
              <a:t>​</a:t>
            </a: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93D063-0EF9-0EF1-CEC8-273D82BBD379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9" y="-40775"/>
            <a:ext cx="6057912" cy="484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670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BR PowerPoint Template.pptx" id="{6B43405D-F736-4185-A1BD-099DE70C6EFA}" vid="{0110FCA0-4C35-4039-82A4-DD0221A3B4B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BR PowerPoint Template.pptx" id="{6B43405D-F736-4185-A1BD-099DE70C6EFA}" vid="{0110FCA0-4C35-4039-82A4-DD0221A3B4B4}"/>
    </a:ext>
  </a:extLst>
</a:theme>
</file>

<file path=ppt/theme/theme3.xml><?xml version="1.0" encoding="utf-8"?>
<a:theme xmlns:a="http://schemas.openxmlformats.org/drawingml/2006/main" name="Office Theme">
  <a:themeElements>
    <a:clrScheme name="MDOT Palette">
      <a:dk1>
        <a:srgbClr val="000000"/>
      </a:dk1>
      <a:lt1>
        <a:srgbClr val="FFFFFF"/>
      </a:lt1>
      <a:dk2>
        <a:srgbClr val="F15B2A"/>
      </a:dk2>
      <a:lt2>
        <a:srgbClr val="F8B518"/>
      </a:lt2>
      <a:accent1>
        <a:srgbClr val="38B518"/>
      </a:accent1>
      <a:accent2>
        <a:srgbClr val="28A8E0"/>
      </a:accent2>
      <a:accent3>
        <a:srgbClr val="2A3B8F"/>
      </a:accent3>
      <a:accent4>
        <a:srgbClr val="90298D"/>
      </a:accent4>
      <a:accent5>
        <a:srgbClr val="A21C37"/>
      </a:accent5>
      <a:accent6>
        <a:srgbClr val="813A28"/>
      </a:accent6>
      <a:hlink>
        <a:srgbClr val="90288D"/>
      </a:hlink>
      <a:folHlink>
        <a:srgbClr val="A21C3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OCabinet_KeyBridge_TDM_New Template 001  -  Read-Only" id="{7777544B-4283-4F09-A971-104BBAF663B4}" vid="{5D1AF2FF-01CD-4CA4-903C-C72C423310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d49a49-4816-40a4-8fd3-8f72f9fd1925">
      <Terms xmlns="http://schemas.microsoft.com/office/infopath/2007/PartnerControls"/>
    </lcf76f155ced4ddcb4097134ff3c332f>
    <TaxCatchAll xmlns="e741d206-166a-405c-a9ea-da9551d9ffd0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DBA3B693AE114C9C41938945E79ED8" ma:contentTypeVersion="18" ma:contentTypeDescription="Create a new document." ma:contentTypeScope="" ma:versionID="d3c64ec85258e06fbc55820d96b48325">
  <xsd:schema xmlns:xsd="http://www.w3.org/2001/XMLSchema" xmlns:xs="http://www.w3.org/2001/XMLSchema" xmlns:p="http://schemas.microsoft.com/office/2006/metadata/properties" xmlns:ns1="http://schemas.microsoft.com/sharepoint/v3" xmlns:ns2="14d49a49-4816-40a4-8fd3-8f72f9fd1925" xmlns:ns3="e741d206-166a-405c-a9ea-da9551d9ffd0" targetNamespace="http://schemas.microsoft.com/office/2006/metadata/properties" ma:root="true" ma:fieldsID="78f44894fecda18b8f493abdde513b15" ns1:_="" ns2:_="" ns3:_="">
    <xsd:import namespace="http://schemas.microsoft.com/sharepoint/v3"/>
    <xsd:import namespace="14d49a49-4816-40a4-8fd3-8f72f9fd1925"/>
    <xsd:import namespace="e741d206-166a-405c-a9ea-da9551d9ff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d49a49-4816-40a4-8fd3-8f72f9fd19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6ef227b-8bb7-45a7-93d7-65c949b5a8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1d206-166a-405c-a9ea-da9551d9ffd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c1bd0f8-b50b-49cb-a5ac-ef44ba4bc5ee}" ma:internalName="TaxCatchAll" ma:showField="CatchAllData" ma:web="e741d206-166a-405c-a9ea-da9551d9ff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B48DDC-AEBE-40F0-A508-66E1C9FD4648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14d49a49-4816-40a4-8fd3-8f72f9fd1925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e741d206-166a-405c-a9ea-da9551d9ffd0"/>
    <ds:schemaRef ds:uri="http://schemas.microsoft.com/sharepoint/v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5605DB7-9025-4B5D-8E28-0D1C3F9E2A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42D25D-22A4-4FE3-A4FA-BFC80E32E2B9}">
  <ds:schemaRefs>
    <ds:schemaRef ds:uri="14d49a49-4816-40a4-8fd3-8f72f9fd1925"/>
    <ds:schemaRef ds:uri="e741d206-166a-405c-a9ea-da9551d9ff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80a0bca8-1d3e-4f0e-b5ca-802847aba996}" enabled="0" method="" siteId="{80a0bca8-1d3e-4f0e-b5ca-802847aba996}" removed="1"/>
  <clbl:label id="{b38cd27c-57ca-4597-be28-22df43dd47f1}" enabled="0" method="" siteId="{b38cd27c-57ca-4597-be28-22df43dd47f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KBR PowerPoint Template</Template>
  <TotalTime>19</TotalTime>
  <Words>2427</Words>
  <Application>Microsoft Macintosh PowerPoint</Application>
  <PresentationFormat>Widescreen</PresentationFormat>
  <Paragraphs>313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Aptos</vt:lpstr>
      <vt:lpstr>Arial</vt:lpstr>
      <vt:lpstr>Arial Narrow</vt:lpstr>
      <vt:lpstr>Avenir 55</vt:lpstr>
      <vt:lpstr>Avenir 85 Heavy</vt:lpstr>
      <vt:lpstr>Bierstadt</vt:lpstr>
      <vt:lpstr>Calibri</vt:lpstr>
      <vt:lpstr>Courier New</vt:lpstr>
      <vt:lpstr>Montserrat</vt:lpstr>
      <vt:lpstr>Stem-Regular</vt:lpstr>
      <vt:lpstr>Wingdings</vt:lpstr>
      <vt:lpstr>Office Theme</vt:lpstr>
      <vt:lpstr>1_Office Theme</vt:lpstr>
      <vt:lpstr>Office Theme</vt:lpstr>
      <vt:lpstr>Actualización Virtual para la Comunidad</vt:lpstr>
      <vt:lpstr>Temas</vt:lpstr>
      <vt:lpstr>Actualización del Proyecto</vt:lpstr>
      <vt:lpstr>Costo y cronograma</vt:lpstr>
      <vt:lpstr>Costo y cronograma</vt:lpstr>
      <vt:lpstr>PowerPoint Presentation</vt:lpstr>
      <vt:lpstr>Costo y Cronograma</vt:lpstr>
      <vt:lpstr>Repercusiones en el tráfico y los desplazamientos</vt:lpstr>
      <vt:lpstr>Gestión de la movilidad tras el impacto del FSK</vt:lpstr>
      <vt:lpstr>Meta: aliviar el impacto en los pasajeros regulares</vt:lpstr>
      <vt:lpstr>Ofertas de movilidad relacionadas</vt:lpstr>
      <vt:lpstr>¡Programas y herramientas gratuitas de Commuter Choice Maryland! </vt:lpstr>
      <vt:lpstr>Recompensas de Ride Together: Programa de Incentivos para el Transporte Público, Programa Incentivos para el Uso Compartido de Vehículos, Programa de Incentivos para el Uso Compartido de Furgonetas</vt:lpstr>
      <vt:lpstr>Esfuerzo continuo para identificar nuevas medidas</vt:lpstr>
      <vt:lpstr>¡Únase para mejorar los viajes diarios!</vt:lpstr>
      <vt:lpstr>Avance en la reconstrucción</vt:lpstr>
      <vt:lpstr>PowerPoint Presentation</vt:lpstr>
      <vt:lpstr>Sección típica de la carretera</vt:lpstr>
      <vt:lpstr>Puente atirantado</vt:lpstr>
      <vt:lpstr>Base de la torre pilona</vt:lpstr>
      <vt:lpstr>Cimentaciones del puente atirantado</vt:lpstr>
      <vt:lpstr>Sistema de protección de pilas</vt:lpstr>
      <vt:lpstr>Actividades de Pre-construcción</vt:lpstr>
      <vt:lpstr>Perforaciones geotécnicas</vt:lpstr>
      <vt:lpstr>Pruebas en túnel de viento</vt:lpstr>
      <vt:lpstr>Pruebas de socavación</vt:lpstr>
      <vt:lpstr>Demolición mecánica</vt:lpstr>
      <vt:lpstr>Programa de pilotes de prueba</vt:lpstr>
      <vt:lpstr>Construcción de pasarelas</vt:lpstr>
      <vt:lpstr>Seguridad en el agua</vt:lpstr>
      <vt:lpstr>Participación</vt:lpstr>
      <vt:lpstr>Oportunidades con Kiewit</vt:lpstr>
      <vt:lpstr>Acceso a oportunidades de licitación</vt:lpstr>
      <vt:lpstr>Participación</vt:lpstr>
      <vt:lpstr>¡Esté atento!</vt:lpstr>
      <vt:lpstr>Manténgase Conectado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Greg Marcozzi</dc:creator>
  <cp:lastModifiedBy>Lara Jacobs</cp:lastModifiedBy>
  <cp:revision>5</cp:revision>
  <cp:lastPrinted>2025-12-16T19:28:16Z</cp:lastPrinted>
  <dcterms:created xsi:type="dcterms:W3CDTF">2025-05-30T19:52:36Z</dcterms:created>
  <dcterms:modified xsi:type="dcterms:W3CDTF">2026-02-16T14:46:07Z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0x010100EDDBA3B693AE114C9C41938945E79ED8</vt:lpwstr>
  </property>
  <property fmtid="{D5CDD505-2E9C-101B-9397-08002B2CF9AE}" pid="3" name="MediaServiceImageTags">
    <vt:lpwstr/>
  </property>
</Properties>
</file>